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BB5797CE-B0A9-4ACD-BFD2-13843282A651}">
          <p14:sldIdLst>
            <p14:sldId id="256"/>
            <p14:sldId id="257"/>
            <p14:sldId id="258"/>
            <p14:sldId id="259"/>
            <p14:sldId id="260"/>
          </p14:sldIdLst>
        </p14:section>
        <p14:section name="API NİN YAZILMASI" id="{C674DB97-D9D4-494B-9B22-8057ED269660}">
          <p14:sldIdLst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test" id="{2AED210E-65DA-4073-9475-71521305CBF4}">
          <p14:sldIdLst>
            <p14:sldId id="269"/>
            <p14:sldId id="270"/>
            <p14:sldId id="271"/>
          </p14:sldIdLst>
        </p14:section>
        <p14:section name="CONSUMER YAZILMASI" id="{F0A075FA-1D2C-4F73-83F1-BDEF259A8C9B}">
          <p14:sldIdLst>
            <p14:sldId id="272"/>
            <p14:sldId id="273"/>
            <p14:sldId id="274"/>
            <p14:sldId id="275"/>
          </p14:sldIdLst>
        </p14:section>
        <p14:section name="elasticsearch e gönderilmesi" id="{AC9857A9-89AC-4436-A857-F605DD543212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RANDOM DATA ÜRETME" id="{15C35B20-A176-41B7-AE59-5FDD59DC5770}">
          <p14:sldIdLst>
            <p14:sldId id="285"/>
            <p14:sldId id="286"/>
          </p14:sldIdLst>
        </p14:section>
        <p14:section name="breakpoin ile oluşan verilerin takibi" id="{D6095574-2098-4C21-9FF8-8AD385C9B2E7}">
          <p14:sldIdLst>
            <p14:sldId id="287"/>
            <p14:sldId id="288"/>
          </p14:sldIdLst>
        </p14:section>
        <p14:section name="es deki veri miktarı" id="{01904090-AB6A-42CF-87F7-801DE508E161}">
          <p14:sldIdLst>
            <p14:sldId id="289"/>
          </p14:sldIdLst>
        </p14:section>
        <p14:section name="aggregation işlemleri" id="{54CBD98C-ED09-4D51-BEF1-38D7866EE366}">
          <p14:sldIdLst>
            <p14:sldId id="290"/>
            <p14:sldId id="291"/>
            <p14:sldId id="292"/>
          </p14:sldIdLst>
        </p14:section>
        <p14:section name="KİBANA İŞLEMLERİ" id="{14596B4B-C6BE-47A3-A7F6-5F756B9CDF0F}">
          <p14:sldIdLst>
            <p14:sldId id="293"/>
            <p14:sldId id="294"/>
            <p14:sldId id="295"/>
          </p14:sldIdLst>
        </p14:section>
        <p14:section name="paylaşma CSV ve istatistik bilgiler" id="{125CE7F1-C8C2-4488-A533-916F7E8D6FEA}">
          <p14:sldIdLst>
            <p14:sldId id="296"/>
          </p14:sldIdLst>
        </p14:section>
        <p14:section name="timestamp ve dashboard" id="{57B3DE5F-4D04-42EA-BAF8-46BFE9E40972}">
          <p14:sldIdLst>
            <p14:sldId id="297"/>
          </p14:sldIdLst>
        </p14:section>
        <p14:section name="visualize" id="{E96219A0-62DA-41B1-872A-0DDCC6D6D3D8}">
          <p14:sldIdLst>
            <p14:sldId id="298"/>
            <p14:sldId id="299"/>
            <p14:sldId id="300"/>
            <p14:sldId id="301"/>
          </p14:sldIdLst>
        </p14:section>
        <p14:section name="FRONTEND ENTEGRASYONU" id="{1CC3045F-FFA9-45E1-9970-853D62650C94}">
          <p14:sldIdLst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test" id="{F06FAE10-4D33-4D04-9300-B51380EDBF7B}">
          <p14:sldIdLst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lal Aksu" initials="CA" lastIdx="1" clrIdx="0">
    <p:extLst>
      <p:ext uri="{19B8F6BF-5375-455C-9EA6-DF929625EA0E}">
        <p15:presenceInfo xmlns:p15="http://schemas.microsoft.com/office/powerpoint/2012/main" userId="Celal Aks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B935A7-B4CE-475D-A879-DBD2E13D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5DA8B8C-6AD8-4F01-A21E-AFB0DF22C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D1BB8E8-391B-4DBD-BAA8-93253385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13.12.2020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11D5C6-5FD7-4A8D-8E82-BF8EC6F3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075712-71AA-4F99-9898-C7B5D2C2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741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8003A9-1F6A-42C3-8E54-DC34AC51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C5BEA6A-1B1A-416A-A8C3-0696DCB3A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C935DCD-9019-4D19-BC19-0064FE82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13.12.2020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FF8A0B-AE71-497B-B3E3-9AF65BD4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4CA13ED-3F41-4889-8AAC-3D4E0C6E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829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DC61004-2B8A-485C-BBF3-08979E631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F0AEFC8-E93B-4F81-BDD8-18DFDBFD4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007F149-1C62-44C6-9F6F-A6582932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13.12.2020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B80CAB2-4820-475E-86C9-C8C8C5162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96A4F5D-6950-4679-9FD0-D8323433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535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94D0C6-5AFE-455B-A9FB-82AB7D0B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88C295-45CE-48AA-8B0A-27497741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98423E0-BE05-4156-9F18-9500C9EC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13.12.2020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149D03-E150-492F-928C-28D3018E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FDFB014-8711-40B0-8423-D4F893A9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397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0122AE-F417-4981-8050-DC4DF8F4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28432A-1055-4D8F-B0C5-93D0AAB30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9DF79A8-0884-4643-8D90-1D69E564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13.12.2020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BDE19C6-6725-45D3-9810-8A68CE33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A5295E2-0484-4670-BD21-625E3471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604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3725E5-9540-4938-8DAB-454390B9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CBE1BB-0CB0-4240-B1DC-E5733D476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7488668-1EB8-45D6-A7F8-79206EB25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C4E076E-F4CE-43AC-A034-D5D688EA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13.12.2020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904C847-81CE-4298-87F5-A0A7EC07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360D87D-CE19-4B2E-A19A-DE608A7B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511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4723C3-FDBA-4D3E-96A3-91345C65A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278218C-07CB-416F-AFDC-DFE63FD4F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CF86047-BE30-4734-A56C-663D0BC4F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BE115EA-D737-4723-99FB-F7787981F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195AEA4-2639-4567-9B37-1F970969A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8F71E91-A6D8-4D7E-A8D3-82977E3AD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13.12.2020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A8FEC59-EEA3-4DA3-AB4C-F8951673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3B1EE0AF-45B9-4C0D-A027-43DF274F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9546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623793-193E-487E-AA2F-2C5EF94E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14CE5C7-F6F9-4C95-B635-22E3E084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13.12.2020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6D7CF91-C79D-4F83-8750-14C6D0753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B672DE8-B232-4E15-94C6-4525FBF1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678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56A2FB2-E9B9-406A-96CD-D95AD0BA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13.12.2020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D940F118-DAF5-4318-B33D-261D8EF7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A9290F1-2E5C-430A-BFDF-C7CBD078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026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309D77-3366-4A3D-8BA2-09EDE94E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8E6C2B-BB31-4525-9BD3-CB8A81182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B55D627-B5FE-4E7D-BAEE-A62C5255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60C365E-BA45-415A-A123-FF5B9833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13.12.2020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552C95E-7F90-4BC2-99FA-AEEFF3D8B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13431A-E5CF-48EE-B080-069094F4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494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82B5F9-5C19-40E2-87E2-AA270ECA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88E76DD-03E7-4CAB-95CE-B1909D27A5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8FF0230-7841-4C52-8733-9CBEFA5E9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296B352-69FC-4836-A777-9492DBC2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13.12.2020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5FFF1CC-5856-4010-9547-C97B7BCB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CBC29C2-BBFE-4605-B585-97CF1DBA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4214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393E858-B7DA-4A92-9012-1E72BBD6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3B38D32-1583-4298-B307-5E285BA08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4B1DA00-5464-4BF1-86C3-03CFCF53A5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5C2A0-331E-46C8-9886-FB9F34F06712}" type="datetimeFigureOut">
              <a:rPr lang="tr-TR" smtClean="0"/>
              <a:t>13.12.2020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642197-0D27-4FA3-A5FE-5EE8423F3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F704D2-F894-4359-8283-952066B72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637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lastic.co/guide/en/elasticsearch/client/java-rest/current/_index_apis.html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hyperlink" Target="https://www.elastic.co/guide/en/elasticsearch/reference/7.9/search-aggregations-bucket-terms-aggregation.html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159.65.82.54:5601/app/home#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m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B0828FE-EDA4-48DD-921F-F681C15D2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95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374677B4-0AE3-4711-9B2B-2931F3440D2B}"/>
              </a:ext>
            </a:extLst>
          </p:cNvPr>
          <p:cNvSpPr txBox="1"/>
          <p:nvPr/>
        </p:nvSpPr>
        <p:spPr>
          <a:xfrm>
            <a:off x="211015" y="277316"/>
            <a:ext cx="23915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Kafkaya</a:t>
            </a:r>
            <a:r>
              <a:rPr lang="tr-TR" dirty="0"/>
              <a:t> Gönderme:</a:t>
            </a:r>
          </a:p>
          <a:p>
            <a:endParaRPr lang="tr-TR" dirty="0"/>
          </a:p>
          <a:p>
            <a:r>
              <a:rPr lang="tr-TR" dirty="0"/>
              <a:t>Öncelikle service adında bir </a:t>
            </a:r>
            <a:r>
              <a:rPr lang="tr-TR" dirty="0" err="1"/>
              <a:t>package</a:t>
            </a:r>
            <a:r>
              <a:rPr lang="tr-TR" dirty="0"/>
              <a:t> oluşturduk.</a:t>
            </a:r>
          </a:p>
          <a:p>
            <a:endParaRPr lang="tr-TR" dirty="0"/>
          </a:p>
          <a:p>
            <a:r>
              <a:rPr lang="tr-TR" dirty="0"/>
              <a:t>Metotları tutması için </a:t>
            </a:r>
            <a:r>
              <a:rPr lang="tr-TR" dirty="0" err="1"/>
              <a:t>ProducerService</a:t>
            </a:r>
            <a:r>
              <a:rPr lang="tr-TR" dirty="0"/>
              <a:t> adında bir </a:t>
            </a:r>
            <a:r>
              <a:rPr lang="tr-TR" dirty="0" err="1"/>
              <a:t>Interface</a:t>
            </a:r>
            <a:r>
              <a:rPr lang="tr-TR" dirty="0"/>
              <a:t> oluşturduk.</a:t>
            </a:r>
          </a:p>
          <a:p>
            <a:endParaRPr lang="tr-TR" dirty="0"/>
          </a:p>
          <a:p>
            <a:r>
              <a:rPr lang="tr-TR" dirty="0"/>
              <a:t>Gelen bilgileri almak ve </a:t>
            </a:r>
            <a:r>
              <a:rPr lang="tr-TR" dirty="0" err="1"/>
              <a:t>kafkaya</a:t>
            </a:r>
            <a:r>
              <a:rPr lang="tr-TR" dirty="0"/>
              <a:t> göndermek için</a:t>
            </a:r>
          </a:p>
          <a:p>
            <a:r>
              <a:rPr lang="tr-TR" dirty="0" err="1"/>
              <a:t>ProducerServiceImp</a:t>
            </a:r>
            <a:r>
              <a:rPr lang="tr-TR" dirty="0"/>
              <a:t> adında sınıf oluşturup</a:t>
            </a:r>
          </a:p>
          <a:p>
            <a:r>
              <a:rPr lang="tr-TR" dirty="0" err="1"/>
              <a:t>ProducerService</a:t>
            </a:r>
            <a:r>
              <a:rPr lang="tr-TR" dirty="0"/>
              <a:t> </a:t>
            </a:r>
            <a:r>
              <a:rPr lang="tr-TR" dirty="0" err="1"/>
              <a:t>interface</a:t>
            </a:r>
            <a:r>
              <a:rPr lang="tr-TR" dirty="0"/>
              <a:t> ini </a:t>
            </a:r>
            <a:r>
              <a:rPr lang="tr-TR" dirty="0" err="1"/>
              <a:t>implement</a:t>
            </a:r>
            <a:r>
              <a:rPr lang="tr-TR" dirty="0"/>
              <a:t> ettik.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813280-0517-4BA6-BAD1-D582CBC71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6412" y="2000864"/>
            <a:ext cx="3583225" cy="10772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interface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ProducerService 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String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producer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(ClickRequest request)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CC7EF5F-306C-42C5-9F22-0846AA8C4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6412" y="3429000"/>
            <a:ext cx="5356018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class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ProducerServiceImp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implements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ProducerService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producer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ClickRequest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1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B8E02E25-1243-4C16-B499-153BF6E11D8F}"/>
              </a:ext>
            </a:extLst>
          </p:cNvPr>
          <p:cNvSpPr txBox="1"/>
          <p:nvPr/>
        </p:nvSpPr>
        <p:spPr>
          <a:xfrm>
            <a:off x="196948" y="928468"/>
            <a:ext cx="49602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Controller a gelen verileri</a:t>
            </a:r>
          </a:p>
          <a:p>
            <a:r>
              <a:rPr lang="tr-TR" dirty="0" err="1"/>
              <a:t>ProducerService</a:t>
            </a:r>
            <a:r>
              <a:rPr lang="tr-TR" dirty="0"/>
              <a:t> e göndermek</a:t>
            </a:r>
          </a:p>
          <a:p>
            <a:r>
              <a:rPr lang="tr-TR" dirty="0"/>
              <a:t>için </a:t>
            </a:r>
            <a:r>
              <a:rPr lang="tr-TR" dirty="0" err="1"/>
              <a:t>controller</a:t>
            </a:r>
            <a:r>
              <a:rPr lang="tr-TR" dirty="0"/>
              <a:t> da düzenlemeler</a:t>
            </a:r>
          </a:p>
          <a:p>
            <a:r>
              <a:rPr lang="tr-TR" dirty="0"/>
              <a:t>yaptık.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Ayrıca modele </a:t>
            </a:r>
            <a:r>
              <a:rPr lang="tr-TR" dirty="0" err="1"/>
              <a:t>current_ts</a:t>
            </a:r>
            <a:r>
              <a:rPr lang="tr-TR" dirty="0"/>
              <a:t> özelliği ekledik ve gerekli </a:t>
            </a:r>
          </a:p>
          <a:p>
            <a:r>
              <a:rPr lang="tr-TR" dirty="0" err="1"/>
              <a:t>contructor</a:t>
            </a:r>
            <a:r>
              <a:rPr lang="tr-TR" dirty="0"/>
              <a:t>, </a:t>
            </a:r>
            <a:r>
              <a:rPr lang="tr-TR" dirty="0" err="1"/>
              <a:t>getter</a:t>
            </a:r>
            <a:r>
              <a:rPr lang="tr-TR" dirty="0"/>
              <a:t>, </a:t>
            </a:r>
            <a:r>
              <a:rPr lang="tr-TR" dirty="0" err="1"/>
              <a:t>setter</a:t>
            </a:r>
            <a:r>
              <a:rPr lang="tr-TR" dirty="0"/>
              <a:t> </a:t>
            </a:r>
            <a:r>
              <a:rPr lang="tr-TR" dirty="0" err="1"/>
              <a:t>ları</a:t>
            </a:r>
            <a:r>
              <a:rPr lang="tr-TR" dirty="0"/>
              <a:t> ekledik.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3FBCDBB-2DA8-4A8E-9C48-2D782D474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0751" y="112860"/>
            <a:ext cx="6344301" cy="403187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@RestController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ClickController 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@Autowired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ProducerService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producerService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@PostMapping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"/click"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clickEvent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@RequestBody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ClickRequest request){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Timestamp timestamp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Timestamp(System.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currentTimeMillis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request.setCurrent_ts(timestamp.toString())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producerService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.producer(request)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9C537116-6EF0-44F0-B58F-B779C32C75C9}"/>
              </a:ext>
            </a:extLst>
          </p:cNvPr>
          <p:cNvSpPr txBox="1"/>
          <p:nvPr/>
        </p:nvSpPr>
        <p:spPr>
          <a:xfrm>
            <a:off x="196948" y="4867422"/>
            <a:ext cx="11798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localhost:8080/</a:t>
            </a:r>
            <a:r>
              <a:rPr lang="tr-TR" dirty="0" err="1"/>
              <a:t>click</a:t>
            </a:r>
            <a:r>
              <a:rPr lang="tr-TR" dirty="0"/>
              <a:t> POST metoduyla gelen veriler </a:t>
            </a:r>
            <a:r>
              <a:rPr lang="tr-TR" dirty="0" err="1"/>
              <a:t>clickEvent</a:t>
            </a:r>
            <a:r>
              <a:rPr lang="tr-TR" dirty="0"/>
              <a:t>() metodu ile Controller tarafından alınacak, </a:t>
            </a:r>
            <a:r>
              <a:rPr lang="tr-TR" dirty="0" err="1"/>
              <a:t>ClickRequest</a:t>
            </a:r>
            <a:r>
              <a:rPr lang="tr-TR" dirty="0"/>
              <a:t> sınıfından oluşturulan </a:t>
            </a:r>
            <a:r>
              <a:rPr lang="tr-TR" dirty="0" err="1"/>
              <a:t>request</a:t>
            </a:r>
            <a:r>
              <a:rPr lang="tr-TR" dirty="0"/>
              <a:t> nesnesinde tutulacak. Bu </a:t>
            </a:r>
            <a:r>
              <a:rPr lang="tr-TR" dirty="0" err="1"/>
              <a:t>request</a:t>
            </a:r>
            <a:r>
              <a:rPr lang="tr-TR" dirty="0"/>
              <a:t> nesnesi sonrasında </a:t>
            </a:r>
            <a:r>
              <a:rPr lang="tr-TR" dirty="0" err="1"/>
              <a:t>ProducerService</a:t>
            </a:r>
            <a:r>
              <a:rPr lang="tr-TR" dirty="0"/>
              <a:t> </a:t>
            </a:r>
            <a:r>
              <a:rPr lang="tr-TR" dirty="0" err="1"/>
              <a:t>interface</a:t>
            </a:r>
            <a:r>
              <a:rPr lang="tr-TR" dirty="0"/>
              <a:t> de tanımlanan </a:t>
            </a:r>
            <a:r>
              <a:rPr lang="tr-TR" dirty="0" err="1"/>
              <a:t>producer</a:t>
            </a:r>
            <a:r>
              <a:rPr lang="tr-TR" dirty="0"/>
              <a:t>() metoduna gönderilecek ve </a:t>
            </a:r>
            <a:r>
              <a:rPr lang="tr-TR" dirty="0" err="1"/>
              <a:t>producer</a:t>
            </a:r>
            <a:r>
              <a:rPr lang="tr-TR" dirty="0"/>
              <a:t>() metodu </a:t>
            </a:r>
            <a:r>
              <a:rPr lang="tr-TR" dirty="0" err="1"/>
              <a:t>request</a:t>
            </a:r>
            <a:r>
              <a:rPr lang="tr-TR" dirty="0"/>
              <a:t> nesnesindeki verileri </a:t>
            </a:r>
            <a:r>
              <a:rPr lang="tr-TR" dirty="0" err="1"/>
              <a:t>ProducerServiceImp</a:t>
            </a:r>
            <a:r>
              <a:rPr lang="tr-TR" dirty="0"/>
              <a:t> </a:t>
            </a:r>
            <a:r>
              <a:rPr lang="tr-TR" dirty="0" err="1"/>
              <a:t>sınfındaki</a:t>
            </a:r>
            <a:r>
              <a:rPr lang="tr-TR" dirty="0"/>
              <a:t> override edilen </a:t>
            </a:r>
            <a:r>
              <a:rPr lang="tr-TR" dirty="0" err="1"/>
              <a:t>producer</a:t>
            </a:r>
            <a:r>
              <a:rPr lang="tr-TR" dirty="0"/>
              <a:t>() metodu ile işleyip </a:t>
            </a:r>
            <a:r>
              <a:rPr lang="tr-TR" dirty="0" err="1"/>
              <a:t>kafka</a:t>
            </a:r>
            <a:r>
              <a:rPr lang="tr-TR" dirty="0"/>
              <a:t> ya gönderecek.</a:t>
            </a:r>
          </a:p>
        </p:txBody>
      </p:sp>
    </p:spTree>
    <p:extLst>
      <p:ext uri="{BB962C8B-B14F-4D97-AF65-F5344CB8AC3E}">
        <p14:creationId xmlns:p14="http://schemas.microsoft.com/office/powerpoint/2010/main" val="272797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7150C7B0-7AAC-4688-8E2E-DF8134314DD4}"/>
              </a:ext>
            </a:extLst>
          </p:cNvPr>
          <p:cNvSpPr txBox="1"/>
          <p:nvPr/>
        </p:nvSpPr>
        <p:spPr>
          <a:xfrm>
            <a:off x="168813" y="675249"/>
            <a:ext cx="22086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Verileri </a:t>
            </a:r>
            <a:r>
              <a:rPr lang="tr-TR" dirty="0" err="1"/>
              <a:t>Kafkaya</a:t>
            </a:r>
            <a:r>
              <a:rPr lang="tr-TR" dirty="0"/>
              <a:t> göndermek için </a:t>
            </a:r>
            <a:r>
              <a:rPr lang="tr-TR" dirty="0" err="1"/>
              <a:t>MessageProducer</a:t>
            </a:r>
            <a:r>
              <a:rPr lang="tr-TR" dirty="0"/>
              <a:t> adında @Component sınıfı tanımlandı.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Bu sınıf </a:t>
            </a:r>
            <a:r>
              <a:rPr lang="tr-TR" dirty="0" err="1"/>
              <a:t>ProducerServiceImp</a:t>
            </a:r>
            <a:r>
              <a:rPr lang="tr-TR" dirty="0"/>
              <a:t> sınıfında tanımlanarak verilerin buraya gönderilmesi sağlanacak.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A9FEF13-E74D-427E-8346-200C94A04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3984" y="305068"/>
            <a:ext cx="9499204" cy="624786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@Component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MessagePrducer 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Producer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producer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@PostConstruct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init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Properties config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Properties()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config.put(ProducerConfig.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BOOTSTRAP_SERVERS_CONFIG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"159.65.82.54:9092"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config.put(ProducerConfig.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KEY_SERIALIZER_CLASS_CONFIG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StringSerializer().getClass().getName())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config.put(ProducerConfig.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VALUE_SERIALIZER_CLASS_CONFIG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StringSerializer().getClass().getName())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producer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KafkaProducer(config)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send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data){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ProducerRecord&lt;String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String&gt; rec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ProducerRecord&lt;String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String&gt;(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"clickevent"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producer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.send(rec)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close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producer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.close()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53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21E5B3-7678-4E32-A936-91CA0F017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2153" y="117693"/>
            <a:ext cx="5356018" cy="57554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@Service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class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ProducerServiceImp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implements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ProducerService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@Autowired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MessagePrducer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kafkaProducer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Gson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@PostConstruct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void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init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Gson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producer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ClickRequest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İKİNCİ YOL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jsonData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gson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.toJson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kafkaProducer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.send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jsonData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C901CD8C-6A9F-427C-9981-4FA872973977}"/>
              </a:ext>
            </a:extLst>
          </p:cNvPr>
          <p:cNvSpPr txBox="1"/>
          <p:nvPr/>
        </p:nvSpPr>
        <p:spPr>
          <a:xfrm>
            <a:off x="418513" y="3995678"/>
            <a:ext cx="60983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Nesneyi string e çevirmek için BİRİNCİ YOL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/*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JSONObject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data = new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JSONObject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();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data.put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("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deviceId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",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request.getDeviceId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());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data.put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("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clickedButton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",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request.getClickedButton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());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data.put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("service",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request.getSession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());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data.put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("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current_ts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",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request.getCurrent_ts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());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kafkaProducer.send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data.toJSONString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()); */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18A37169-13B8-4AC9-ACA0-57B0528B4084}"/>
              </a:ext>
            </a:extLst>
          </p:cNvPr>
          <p:cNvSpPr txBox="1"/>
          <p:nvPr/>
        </p:nvSpPr>
        <p:spPr>
          <a:xfrm>
            <a:off x="225083" y="351692"/>
            <a:ext cx="64221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Verileri kaydetmek için </a:t>
            </a:r>
            <a:r>
              <a:rPr lang="tr-TR" dirty="0" err="1"/>
              <a:t>MessageProducer</a:t>
            </a:r>
            <a:r>
              <a:rPr lang="tr-TR" dirty="0"/>
              <a:t> nesnesine göndermek</a:t>
            </a:r>
          </a:p>
          <a:p>
            <a:r>
              <a:rPr lang="tr-TR" dirty="0"/>
              <a:t>için </a:t>
            </a:r>
            <a:r>
              <a:rPr lang="tr-TR" dirty="0" err="1"/>
              <a:t>PoroducerServiceImp</a:t>
            </a:r>
            <a:r>
              <a:rPr lang="tr-TR" dirty="0"/>
              <a:t> sınıfında düzenlemeler yaptık.</a:t>
            </a:r>
          </a:p>
          <a:p>
            <a:endParaRPr lang="tr-TR" dirty="0"/>
          </a:p>
          <a:p>
            <a:r>
              <a:rPr lang="tr-TR" dirty="0"/>
              <a:t>Gelen  </a:t>
            </a:r>
            <a:r>
              <a:rPr lang="tr-TR" dirty="0" err="1"/>
              <a:t>request</a:t>
            </a:r>
            <a:r>
              <a:rPr lang="tr-TR" dirty="0"/>
              <a:t> nesnesi </a:t>
            </a:r>
            <a:r>
              <a:rPr lang="tr-TR" dirty="0" err="1"/>
              <a:t>jsonstring</a:t>
            </a:r>
            <a:r>
              <a:rPr lang="tr-TR" dirty="0"/>
              <a:t> e dönüştürülerek </a:t>
            </a:r>
            <a:r>
              <a:rPr lang="tr-TR" dirty="0" err="1"/>
              <a:t>MesajProducer</a:t>
            </a:r>
            <a:endParaRPr lang="tr-TR" dirty="0"/>
          </a:p>
          <a:p>
            <a:r>
              <a:rPr lang="tr-TR" dirty="0" err="1"/>
              <a:t>daki</a:t>
            </a:r>
            <a:r>
              <a:rPr lang="tr-TR" dirty="0"/>
              <a:t> </a:t>
            </a:r>
            <a:r>
              <a:rPr lang="tr-TR" dirty="0" err="1"/>
              <a:t>send</a:t>
            </a:r>
            <a:r>
              <a:rPr lang="tr-TR" dirty="0"/>
              <a:t>() metoduna gönderildi.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63396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4EECE951-481B-4D91-BDF9-CF87CDFD0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DA8C146E-1954-4F39-9080-077DDF11D8CB}"/>
              </a:ext>
            </a:extLst>
          </p:cNvPr>
          <p:cNvSpPr txBox="1"/>
          <p:nvPr/>
        </p:nvSpPr>
        <p:spPr>
          <a:xfrm>
            <a:off x="257907" y="154745"/>
            <a:ext cx="11676185" cy="203132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tr-TR" dirty="0"/>
              <a:t>Verinin </a:t>
            </a:r>
            <a:r>
              <a:rPr lang="tr-TR" dirty="0" err="1"/>
              <a:t>json</a:t>
            </a:r>
            <a:r>
              <a:rPr lang="tr-TR" dirty="0"/>
              <a:t> formatına dönüşüp dönüşmediğini kontrol etmek için, veriler </a:t>
            </a:r>
            <a:r>
              <a:rPr lang="tr-TR" dirty="0" err="1"/>
              <a:t>producer</a:t>
            </a:r>
            <a:r>
              <a:rPr lang="tr-TR" dirty="0"/>
              <a:t> a gönderildiği yerde </a:t>
            </a:r>
            <a:r>
              <a:rPr lang="tr-TR" dirty="0" err="1"/>
              <a:t>breakpoint</a:t>
            </a:r>
            <a:r>
              <a:rPr lang="tr-TR" dirty="0"/>
              <a:t> oluşturup </a:t>
            </a:r>
            <a:r>
              <a:rPr lang="tr-TR" dirty="0" err="1"/>
              <a:t>postman</a:t>
            </a:r>
            <a:r>
              <a:rPr lang="tr-TR" dirty="0"/>
              <a:t> dan post isteği </a:t>
            </a:r>
            <a:r>
              <a:rPr lang="tr-TR" dirty="0" err="1"/>
              <a:t>göndrerek</a:t>
            </a:r>
            <a:r>
              <a:rPr lang="tr-TR" dirty="0"/>
              <a:t> deneyebiliriz.</a:t>
            </a:r>
          </a:p>
          <a:p>
            <a:endParaRPr lang="tr-TR" dirty="0"/>
          </a:p>
          <a:p>
            <a:r>
              <a:rPr lang="tr-TR" dirty="0"/>
              <a:t>Bunun için </a:t>
            </a:r>
            <a:r>
              <a:rPr lang="tr-TR" dirty="0" err="1"/>
              <a:t>ProducerServiceImp</a:t>
            </a:r>
            <a:r>
              <a:rPr lang="tr-TR" dirty="0"/>
              <a:t> sınıfında </a:t>
            </a:r>
            <a:r>
              <a:rPr lang="tr-TR" dirty="0" err="1"/>
              <a:t>MesageProducer</a:t>
            </a:r>
            <a:r>
              <a:rPr lang="tr-TR" dirty="0"/>
              <a:t> </a:t>
            </a:r>
            <a:r>
              <a:rPr lang="tr-TR" dirty="0" err="1"/>
              <a:t>ın</a:t>
            </a:r>
            <a:r>
              <a:rPr lang="tr-TR" dirty="0"/>
              <a:t> </a:t>
            </a:r>
            <a:r>
              <a:rPr lang="tr-TR" dirty="0" err="1"/>
              <a:t>send</a:t>
            </a:r>
            <a:r>
              <a:rPr lang="tr-TR" dirty="0"/>
              <a:t>() metodu gönderme kısmına </a:t>
            </a:r>
            <a:r>
              <a:rPr lang="tr-TR" dirty="0" err="1"/>
              <a:t>breakpoint</a:t>
            </a:r>
            <a:r>
              <a:rPr lang="tr-TR" dirty="0"/>
              <a:t> ekleyelim ve Application.java </a:t>
            </a:r>
            <a:r>
              <a:rPr lang="tr-TR" dirty="0" err="1"/>
              <a:t>sınfından</a:t>
            </a:r>
            <a:r>
              <a:rPr lang="tr-TR" dirty="0"/>
              <a:t> </a:t>
            </a:r>
            <a:r>
              <a:rPr lang="tr-TR" dirty="0" err="1"/>
              <a:t>api</a:t>
            </a:r>
            <a:r>
              <a:rPr lang="tr-TR" dirty="0"/>
              <a:t> </a:t>
            </a:r>
            <a:r>
              <a:rPr lang="tr-TR" dirty="0" err="1"/>
              <a:t>yi</a:t>
            </a:r>
            <a:r>
              <a:rPr lang="tr-TR" dirty="0"/>
              <a:t> ayağa kaldırın. </a:t>
            </a:r>
          </a:p>
          <a:p>
            <a:endParaRPr lang="tr-TR" dirty="0"/>
          </a:p>
          <a:p>
            <a:r>
              <a:rPr lang="tr-TR" dirty="0" err="1"/>
              <a:t>Postman</a:t>
            </a:r>
            <a:r>
              <a:rPr lang="tr-TR" dirty="0"/>
              <a:t> dan post isteği gönderirsek </a:t>
            </a:r>
            <a:r>
              <a:rPr lang="tr-TR" dirty="0" err="1"/>
              <a:t>breakpoint</a:t>
            </a:r>
            <a:r>
              <a:rPr lang="tr-TR" dirty="0"/>
              <a:t> te aşağıdaki gibi gelen verilerin </a:t>
            </a:r>
            <a:r>
              <a:rPr lang="tr-TR" dirty="0" err="1"/>
              <a:t>json</a:t>
            </a:r>
            <a:r>
              <a:rPr lang="tr-TR" dirty="0"/>
              <a:t> a dönüştürülmüş şekilde görebiliriz.</a:t>
            </a:r>
          </a:p>
        </p:txBody>
      </p:sp>
    </p:spTree>
    <p:extLst>
      <p:ext uri="{BB962C8B-B14F-4D97-AF65-F5344CB8AC3E}">
        <p14:creationId xmlns:p14="http://schemas.microsoft.com/office/powerpoint/2010/main" val="3575581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DDDCBF-F179-4622-A8AB-D2CC228C5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030" y="182287"/>
            <a:ext cx="3027367" cy="206210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Gson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gson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jsonObject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@PostConstruct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init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gson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Gson()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jsonObject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DF0850-6E64-4F14-9D0F-5D5E50D1E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030" y="2647559"/>
            <a:ext cx="3624903" cy="329320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İKİNCİ YOL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jsonData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gson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.toJson(request)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try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kafkaProducer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.send(jsonData)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jsonObject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.put(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"result"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"Success!"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(Exception ex){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jsonObject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.put(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"result"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"Failed"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jsonObject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.toJSONString()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B6EFF256-DEE2-4FAA-A221-931B37809141}"/>
              </a:ext>
            </a:extLst>
          </p:cNvPr>
          <p:cNvSpPr txBox="1"/>
          <p:nvPr/>
        </p:nvSpPr>
        <p:spPr>
          <a:xfrm>
            <a:off x="464234" y="1448972"/>
            <a:ext cx="33903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ProducerServiceImp.java dan</a:t>
            </a:r>
          </a:p>
          <a:p>
            <a:r>
              <a:rPr lang="tr-TR" dirty="0"/>
              <a:t>veriler </a:t>
            </a:r>
            <a:r>
              <a:rPr lang="tr-TR" dirty="0" err="1"/>
              <a:t>kafkaya</a:t>
            </a:r>
            <a:r>
              <a:rPr lang="tr-TR" dirty="0"/>
              <a:t> gönderilirken hata</a:t>
            </a:r>
          </a:p>
          <a:p>
            <a:r>
              <a:rPr lang="tr-TR" dirty="0"/>
              <a:t>denetimi</a:t>
            </a:r>
          </a:p>
          <a:p>
            <a:r>
              <a:rPr lang="tr-TR" dirty="0"/>
              <a:t>sonuç geri göndermesi</a:t>
            </a:r>
          </a:p>
          <a:p>
            <a:r>
              <a:rPr lang="tr-TR" dirty="0"/>
              <a:t>için eklemeler yapıldı.</a:t>
            </a:r>
          </a:p>
          <a:p>
            <a:endParaRPr lang="tr-TR" dirty="0"/>
          </a:p>
          <a:p>
            <a:r>
              <a:rPr lang="tr-TR" dirty="0"/>
              <a:t>Sonrasında verilerin </a:t>
            </a:r>
          </a:p>
          <a:p>
            <a:r>
              <a:rPr lang="tr-TR" dirty="0" err="1"/>
              <a:t>kafka</a:t>
            </a:r>
            <a:r>
              <a:rPr lang="tr-TR" dirty="0"/>
              <a:t> ya gönderilmesi kontrol edildi. </a:t>
            </a:r>
            <a:r>
              <a:rPr lang="tr-TR" dirty="0" err="1"/>
              <a:t>Putty</a:t>
            </a:r>
            <a:r>
              <a:rPr lang="tr-TR" dirty="0"/>
              <a:t> ile </a:t>
            </a:r>
            <a:r>
              <a:rPr lang="tr-TR" dirty="0" err="1"/>
              <a:t>zkserver</a:t>
            </a:r>
            <a:r>
              <a:rPr lang="tr-TR" dirty="0"/>
              <a:t> ve </a:t>
            </a:r>
            <a:r>
              <a:rPr lang="tr-TR" dirty="0" err="1"/>
              <a:t>kafka</a:t>
            </a:r>
            <a:r>
              <a:rPr lang="tr-TR" dirty="0"/>
              <a:t> </a:t>
            </a:r>
            <a:r>
              <a:rPr lang="tr-TR" dirty="0" err="1"/>
              <a:t>producer</a:t>
            </a:r>
            <a:r>
              <a:rPr lang="tr-TR" dirty="0"/>
              <a:t> çalıştırılarak</a:t>
            </a:r>
          </a:p>
        </p:txBody>
      </p:sp>
    </p:spTree>
    <p:extLst>
      <p:ext uri="{BB962C8B-B14F-4D97-AF65-F5344CB8AC3E}">
        <p14:creationId xmlns:p14="http://schemas.microsoft.com/office/powerpoint/2010/main" val="295973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BE445AD-C041-4B8B-B4B3-6EDB1F4A3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37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0428C794-DD4F-4574-95B7-04B00AD773E7}"/>
              </a:ext>
            </a:extLst>
          </p:cNvPr>
          <p:cNvSpPr txBox="1"/>
          <p:nvPr/>
        </p:nvSpPr>
        <p:spPr>
          <a:xfrm>
            <a:off x="235634" y="314737"/>
            <a:ext cx="60983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com.eemcsacademy.bigdataclickevents</a:t>
            </a:r>
            <a:r>
              <a:rPr lang="tr-TR" dirty="0"/>
              <a:t>  paketi oluşturuldu.</a:t>
            </a:r>
          </a:p>
          <a:p>
            <a:endParaRPr lang="tr-TR" dirty="0"/>
          </a:p>
          <a:p>
            <a:r>
              <a:rPr lang="tr-TR" dirty="0" err="1"/>
              <a:t>clickevents-consumer-elasticsearch</a:t>
            </a:r>
            <a:r>
              <a:rPr lang="tr-TR" dirty="0"/>
              <a:t> projesi oluşturuldu.</a:t>
            </a:r>
          </a:p>
          <a:p>
            <a:endParaRPr lang="tr-TR" dirty="0"/>
          </a:p>
          <a:p>
            <a:r>
              <a:rPr lang="tr-TR" dirty="0" err="1"/>
              <a:t>consumer</a:t>
            </a:r>
            <a:r>
              <a:rPr lang="tr-TR" dirty="0"/>
              <a:t> paketi oluşturuldu.</a:t>
            </a:r>
          </a:p>
          <a:p>
            <a:endParaRPr lang="tr-TR" dirty="0"/>
          </a:p>
          <a:p>
            <a:r>
              <a:rPr lang="tr-TR" dirty="0" err="1"/>
              <a:t>ConsumerApp</a:t>
            </a:r>
            <a:r>
              <a:rPr lang="tr-TR" dirty="0"/>
              <a:t> sınıfı oluşturuldu.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FFD23C7-876F-425E-9319-B17AB9C03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5219" y="1659285"/>
            <a:ext cx="6510308" cy="35394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&lt;properties&gt;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&lt;java.version&gt;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1.8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&lt;/java.version&gt;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&lt;maven.compiler.version&gt;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3.8.1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&lt;/maven.compiler.version&gt;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&lt;maven.compiler.source&gt;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1.8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&lt;/maven.compiler.source&gt;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&lt;maven.compiler.target&gt;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1.8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&lt;/maven.compiler.target&gt;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&lt;/properties&gt;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&lt;dependencies&gt;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&lt;!-- https://mvnrepository.com/artifact/org.apache.kafka/kafka-clients --&gt;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&lt;dependency&gt;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&lt;groupId&gt;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org.apache.kafka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&lt;/groupId&gt;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&lt;artifactId&gt;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kafka-clients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&lt;/artifactId&gt;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&lt;version&gt;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2.2.0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&lt;/version&gt;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&lt;/dependency&gt;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&lt;/dependencies&gt;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694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BCCBBF-E89A-477C-B411-9DC264AA4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856" y="181957"/>
            <a:ext cx="10031144" cy="649408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class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ConsumerApp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void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main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(String[]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args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setProperty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"hadoop.home.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dir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"C: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\\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hadoop-common-2.2.0-bin-master"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Properties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Properties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(ConsumerConfig.</a:t>
            </a:r>
            <a:r>
              <a:rPr kumimoji="0" lang="tr-TR" altLang="tr-T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BOOTSTRAP_SERVERS_CONFIG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"159.65.82.54:9092"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ConsumerConfig.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KEY_DESERIALIZER_CLASS_CONFIG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StringDeserializer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getClass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getName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ConsumerConfig.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VALUE_DESERIALIZER_CLASS_CONFIG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StringDeserializer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getClass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getName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Her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consumer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ın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bir Grubu ve bir Client i olmaktadır. Bunun için grup ve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client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vermemiz gerekir.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// Mesajı grup içerisindeki bir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client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bir kere okur. Yani grupta mesaj bir kere okunur.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// Eğer farklı bir grup verirseniz aynı mesajı tekrar okuyabilir.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(ConsumerConfig.</a:t>
            </a:r>
            <a:r>
              <a:rPr kumimoji="0" lang="tr-TR" altLang="tr-T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GROUP_ID_CONFIG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"eemcsBigDataG01"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(ConsumerConfig.</a:t>
            </a:r>
            <a:r>
              <a:rPr kumimoji="0" lang="tr-TR" altLang="tr-T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CLIENT_ID_CONFIG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"eemcsBigDataC01"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Consumer edildikten sonra Kafka ya bu mesajı aldığını onaylaması için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// Bu otomatik te yapılabilir ya da her 10 saniyede 5 saniyede gönderilecek şekilde de ayarlanabilir.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// OFFSET - RESET - Data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geldikçemi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okuyacak, baştan mı okuyacak, bunu belirtmek için eklenebilir.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Default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time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out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süresi ayarlanabilir. VB. BİR ÇOK ÖZELLEŞTİRİLEBİLECEK AYAR MEVCUTTUR.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KafkaConsumer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kafkaConsumer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KafkaConsumer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Kafka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consumer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birden fazla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topic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e abone olabilir.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// Bu yüzden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topic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ler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ARRAY şeklinde verilmektedir.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kafkaConsumer.subscribe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Arrays.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asList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clickevent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93BF99E5-660C-4FDF-B1E4-CE79B62C43D0}"/>
              </a:ext>
            </a:extLst>
          </p:cNvPr>
          <p:cNvSpPr txBox="1"/>
          <p:nvPr/>
        </p:nvSpPr>
        <p:spPr>
          <a:xfrm>
            <a:off x="0" y="1800665"/>
            <a:ext cx="1239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Consumer</a:t>
            </a:r>
          </a:p>
          <a:p>
            <a:r>
              <a:rPr lang="tr-TR" dirty="0"/>
              <a:t>uygulaması</a:t>
            </a:r>
          </a:p>
        </p:txBody>
      </p:sp>
    </p:spTree>
    <p:extLst>
      <p:ext uri="{BB962C8B-B14F-4D97-AF65-F5344CB8AC3E}">
        <p14:creationId xmlns:p14="http://schemas.microsoft.com/office/powerpoint/2010/main" val="3522523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68F240-2C7B-4F10-AC61-BC6A950E6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1710" y="0"/>
            <a:ext cx="7380290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Verilerin alınması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poll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 ile ne kadar sürede veri çekileceği belirtilir.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Duration.ZERO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sürekli veri çekeceğini belirtir.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ConsumerRecords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records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kafkaConsumer.poll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Duration.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ZERO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Verilerin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console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a yazdırılması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ConsumerRecord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rec:records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rec.value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0C4897B-8222-46E4-95B3-779E61328F92}"/>
              </a:ext>
            </a:extLst>
          </p:cNvPr>
          <p:cNvSpPr txBox="1"/>
          <p:nvPr/>
        </p:nvSpPr>
        <p:spPr>
          <a:xfrm>
            <a:off x="154745" y="492369"/>
            <a:ext cx="448796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Test etmek için önce;</a:t>
            </a:r>
          </a:p>
          <a:p>
            <a:endParaRPr lang="tr-TR" dirty="0"/>
          </a:p>
          <a:p>
            <a:r>
              <a:rPr lang="tr-TR" dirty="0"/>
              <a:t>Consumer uygulamasını çalıştır.</a:t>
            </a:r>
          </a:p>
          <a:p>
            <a:endParaRPr lang="tr-TR" dirty="0"/>
          </a:p>
          <a:p>
            <a:r>
              <a:rPr lang="tr-TR" dirty="0"/>
              <a:t>Sonra;</a:t>
            </a:r>
          </a:p>
          <a:p>
            <a:endParaRPr lang="tr-TR" dirty="0"/>
          </a:p>
          <a:p>
            <a:r>
              <a:rPr lang="tr-TR" dirty="0"/>
              <a:t>API uygulaması çalıştır.</a:t>
            </a:r>
          </a:p>
          <a:p>
            <a:endParaRPr lang="tr-TR" dirty="0"/>
          </a:p>
          <a:p>
            <a:r>
              <a:rPr lang="tr-TR" dirty="0"/>
              <a:t>Sonra;</a:t>
            </a:r>
          </a:p>
          <a:p>
            <a:r>
              <a:rPr lang="tr-TR" dirty="0" err="1"/>
              <a:t>Postman</a:t>
            </a:r>
            <a:r>
              <a:rPr lang="tr-TR" dirty="0"/>
              <a:t> dan veri gönder</a:t>
            </a:r>
          </a:p>
          <a:p>
            <a:endParaRPr lang="tr-TR" dirty="0"/>
          </a:p>
          <a:p>
            <a:r>
              <a:rPr lang="tr-TR" dirty="0"/>
              <a:t>Sonuç:</a:t>
            </a:r>
          </a:p>
          <a:p>
            <a:r>
              <a:rPr lang="tr-TR" dirty="0"/>
              <a:t>Consumer uygulamasında veriler gözükecektir.</a:t>
            </a:r>
          </a:p>
        </p:txBody>
      </p:sp>
    </p:spTree>
    <p:extLst>
      <p:ext uri="{BB962C8B-B14F-4D97-AF65-F5344CB8AC3E}">
        <p14:creationId xmlns:p14="http://schemas.microsoft.com/office/powerpoint/2010/main" val="350489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6C347FC1-34D4-4426-97FC-791AA715CF63}"/>
              </a:ext>
            </a:extLst>
          </p:cNvPr>
          <p:cNvSpPr txBox="1"/>
          <p:nvPr/>
        </p:nvSpPr>
        <p:spPr>
          <a:xfrm>
            <a:off x="520505" y="562708"/>
            <a:ext cx="1149330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Event</a:t>
            </a:r>
            <a:r>
              <a:rPr lang="tr-TR" dirty="0"/>
              <a:t> ve </a:t>
            </a:r>
            <a:r>
              <a:rPr lang="tr-TR" dirty="0" err="1"/>
              <a:t>Session</a:t>
            </a:r>
            <a:r>
              <a:rPr lang="tr-TR" dirty="0"/>
              <a:t> datası toplanması</a:t>
            </a:r>
          </a:p>
          <a:p>
            <a:endParaRPr lang="tr-TR" dirty="0"/>
          </a:p>
          <a:p>
            <a:r>
              <a:rPr lang="tr-TR" dirty="0"/>
              <a:t>Kullanıcı Davranışlarını İnceleme son zamanlarda en çok ilgilenilen konulardan biridir.</a:t>
            </a:r>
          </a:p>
          <a:p>
            <a:endParaRPr lang="tr-TR" dirty="0"/>
          </a:p>
          <a:p>
            <a:r>
              <a:rPr lang="tr-TR" dirty="0"/>
              <a:t>Kullanıcıların ürün almadan önce kullanıcı davranışlarının incelenmesidir.</a:t>
            </a:r>
          </a:p>
          <a:p>
            <a:endParaRPr lang="tr-TR" dirty="0"/>
          </a:p>
          <a:p>
            <a:r>
              <a:rPr lang="tr-TR" dirty="0"/>
              <a:t>Sitelerde nereye tıklanmış, hangi sayfada gezinmiş, Mouse hangi ürünlerin üstünde dolaştırmış, hangi sayfada ne kadar</a:t>
            </a:r>
          </a:p>
          <a:p>
            <a:r>
              <a:rPr lang="tr-TR" dirty="0"/>
              <a:t>durmuş vb. bilgiler takip edilmekte ve analiz edilmektedir.</a:t>
            </a:r>
          </a:p>
          <a:p>
            <a:endParaRPr lang="tr-TR" dirty="0"/>
          </a:p>
          <a:p>
            <a:r>
              <a:rPr lang="tr-TR" dirty="0"/>
              <a:t>Bu gibi işlemler ayrıca mobil uygulamalarda da yapılmaktadır.</a:t>
            </a:r>
          </a:p>
          <a:p>
            <a:endParaRPr lang="tr-TR" dirty="0"/>
          </a:p>
          <a:p>
            <a:r>
              <a:rPr lang="tr-TR" dirty="0"/>
              <a:t>Bu veriler her saniye artmaktadır ve bunlar veritabanına yazmak zordur ve maliyetlidir. Bu yüzden </a:t>
            </a:r>
            <a:r>
              <a:rPr lang="tr-TR" dirty="0" err="1"/>
              <a:t>kafka</a:t>
            </a:r>
            <a:r>
              <a:rPr lang="tr-TR" dirty="0"/>
              <a:t> gibi </a:t>
            </a:r>
            <a:r>
              <a:rPr lang="tr-TR" dirty="0" err="1"/>
              <a:t>cloud</a:t>
            </a:r>
            <a:r>
              <a:rPr lang="tr-TR" dirty="0"/>
              <a:t> teknolojiler kullanılmalıdır.</a:t>
            </a:r>
          </a:p>
          <a:p>
            <a:r>
              <a:rPr lang="tr-TR" dirty="0"/>
              <a:t>Kafka da veriler sürekli tutulmamaktadır. Bunun için verileri ne kadar saklayacağı da ayarlanabilmektedir. Bir hafta, bir ay vb. şekilde. Verileri kalıcı olarak saklamak ve analiz yapmak için </a:t>
            </a:r>
            <a:r>
              <a:rPr lang="tr-TR" dirty="0" err="1"/>
              <a:t>elasticsearch</a:t>
            </a:r>
            <a:r>
              <a:rPr lang="tr-TR" dirty="0"/>
              <a:t> e alacağız. </a:t>
            </a:r>
            <a:r>
              <a:rPr lang="tr-TR" dirty="0" err="1"/>
              <a:t>Elasticsearch</a:t>
            </a:r>
            <a:r>
              <a:rPr lang="tr-TR" dirty="0"/>
              <a:t> arama aracı olmasına rağmen </a:t>
            </a:r>
            <a:r>
              <a:rPr lang="tr-TR" dirty="0" err="1"/>
              <a:t>log</a:t>
            </a:r>
            <a:r>
              <a:rPr lang="tr-TR" dirty="0"/>
              <a:t> verilerinin saklanması ve analizi için de kullanılmaktadır.</a:t>
            </a:r>
          </a:p>
          <a:p>
            <a:r>
              <a:rPr lang="tr-TR" dirty="0" err="1"/>
              <a:t>Elasticsearch</a:t>
            </a:r>
            <a:r>
              <a:rPr lang="tr-TR" dirty="0"/>
              <a:t> ü tercih sebebi, üzerinde </a:t>
            </a:r>
            <a:r>
              <a:rPr lang="tr-TR" dirty="0" err="1"/>
              <a:t>aggregation</a:t>
            </a:r>
            <a:r>
              <a:rPr lang="tr-TR" dirty="0"/>
              <a:t> işlemleri yapabilmemiz ve </a:t>
            </a:r>
            <a:r>
              <a:rPr lang="tr-TR" dirty="0" err="1"/>
              <a:t>kibana</a:t>
            </a:r>
            <a:r>
              <a:rPr lang="tr-TR" dirty="0"/>
              <a:t> gibi görselleştirme aracının olmasıdır. Bu sayede </a:t>
            </a:r>
            <a:r>
              <a:rPr lang="tr-TR" dirty="0" err="1"/>
              <a:t>real</a:t>
            </a:r>
            <a:r>
              <a:rPr lang="tr-TR" dirty="0"/>
              <a:t> time olarak kaç kullanıcı nereye tıklamış, hangi kampanya nasıl ilgi olmuş, ziyaretçiler en çok hangi ürün yada sayfayı gezmiş gibi analizler </a:t>
            </a:r>
            <a:r>
              <a:rPr lang="tr-TR" dirty="0" err="1"/>
              <a:t>dahboard</a:t>
            </a:r>
            <a:r>
              <a:rPr lang="tr-TR" dirty="0"/>
              <a:t> üzerinden kolayca yapılabilir.</a:t>
            </a:r>
          </a:p>
          <a:p>
            <a:endParaRPr lang="tr-TR" dirty="0"/>
          </a:p>
          <a:p>
            <a:r>
              <a:rPr lang="tr-TR" dirty="0" err="1"/>
              <a:t>MongoDB</a:t>
            </a:r>
            <a:r>
              <a:rPr lang="tr-TR" dirty="0"/>
              <a:t> de kullanılabilir. Real time </a:t>
            </a:r>
            <a:r>
              <a:rPr lang="tr-TR" dirty="0" err="1"/>
              <a:t>dashboard</a:t>
            </a:r>
            <a:r>
              <a:rPr lang="tr-TR" dirty="0"/>
              <a:t> yani </a:t>
            </a:r>
            <a:r>
              <a:rPr lang="tr-TR" dirty="0" err="1"/>
              <a:t>arayüz</a:t>
            </a:r>
            <a:r>
              <a:rPr lang="tr-TR" dirty="0"/>
              <a:t> olmadığı için üçüncü bir uygulama yani </a:t>
            </a:r>
            <a:r>
              <a:rPr lang="tr-TR" dirty="0" err="1"/>
              <a:t>third</a:t>
            </a:r>
            <a:r>
              <a:rPr lang="tr-TR" dirty="0"/>
              <a:t> </a:t>
            </a:r>
            <a:r>
              <a:rPr lang="tr-TR" dirty="0" err="1"/>
              <a:t>part</a:t>
            </a:r>
            <a:r>
              <a:rPr lang="tr-TR" dirty="0"/>
              <a:t> </a:t>
            </a:r>
            <a:r>
              <a:rPr lang="tr-TR" dirty="0" err="1"/>
              <a:t>app</a:t>
            </a:r>
            <a:r>
              <a:rPr lang="tr-TR" dirty="0"/>
              <a:t> gerekir.</a:t>
            </a:r>
          </a:p>
        </p:txBody>
      </p:sp>
    </p:spTree>
    <p:extLst>
      <p:ext uri="{BB962C8B-B14F-4D97-AF65-F5344CB8AC3E}">
        <p14:creationId xmlns:p14="http://schemas.microsoft.com/office/powerpoint/2010/main" val="193965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479F96D-5F21-4CBE-93FB-BBB32F56B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00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7E06F129-D066-4944-AE7D-4FC9D5AD5A08}"/>
              </a:ext>
            </a:extLst>
          </p:cNvPr>
          <p:cNvSpPr txBox="1"/>
          <p:nvPr/>
        </p:nvSpPr>
        <p:spPr>
          <a:xfrm>
            <a:off x="309489" y="351692"/>
            <a:ext cx="11451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Elasticsearch</a:t>
            </a:r>
            <a:r>
              <a:rPr lang="tr-TR" dirty="0"/>
              <a:t> için Java High Level Client kullanacağız. </a:t>
            </a:r>
            <a:r>
              <a:rPr lang="tr-TR" dirty="0">
                <a:hlinkClick r:id="rId2"/>
              </a:rPr>
              <a:t>https://www.elastic.co/guide/en/elasticsearch/client/java-rest/current/_index_apis.html</a:t>
            </a:r>
            <a:r>
              <a:rPr lang="tr-TR" dirty="0"/>
              <a:t> </a:t>
            </a:r>
          </a:p>
          <a:p>
            <a:endParaRPr lang="tr-TR" dirty="0"/>
          </a:p>
          <a:p>
            <a:r>
              <a:rPr lang="tr-TR" dirty="0"/>
              <a:t>Rest High Level 7.7.0 Dependency sini kullanacağız. 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9C224353-3C80-4D70-9137-286DE0ACBFCD}"/>
              </a:ext>
            </a:extLst>
          </p:cNvPr>
          <p:cNvSpPr txBox="1"/>
          <p:nvPr/>
        </p:nvSpPr>
        <p:spPr>
          <a:xfrm>
            <a:off x="3049172" y="2271321"/>
            <a:ext cx="60983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&lt;!-- https://mvnrepository.com/artifact/org.elasticsearch.client/elasticsearch-rest-high-level-client --&gt;</a:t>
            </a:r>
          </a:p>
          <a:p>
            <a:r>
              <a:rPr lang="tr-TR" dirty="0"/>
              <a:t>&lt;</a:t>
            </a:r>
            <a:r>
              <a:rPr lang="tr-TR" dirty="0" err="1"/>
              <a:t>dependency</a:t>
            </a:r>
            <a:r>
              <a:rPr lang="tr-TR" dirty="0"/>
              <a:t>&gt;</a:t>
            </a:r>
          </a:p>
          <a:p>
            <a:r>
              <a:rPr lang="tr-TR" dirty="0"/>
              <a:t>    &lt;</a:t>
            </a:r>
            <a:r>
              <a:rPr lang="tr-TR" dirty="0" err="1"/>
              <a:t>groupId</a:t>
            </a:r>
            <a:r>
              <a:rPr lang="tr-TR" dirty="0"/>
              <a:t>&gt;</a:t>
            </a:r>
            <a:r>
              <a:rPr lang="tr-TR" dirty="0" err="1"/>
              <a:t>org.elasticsearch.client</a:t>
            </a:r>
            <a:r>
              <a:rPr lang="tr-TR" dirty="0"/>
              <a:t>&lt;/</a:t>
            </a:r>
            <a:r>
              <a:rPr lang="tr-TR" dirty="0" err="1"/>
              <a:t>groupId</a:t>
            </a:r>
            <a:r>
              <a:rPr lang="tr-TR" dirty="0"/>
              <a:t>&gt;</a:t>
            </a:r>
          </a:p>
          <a:p>
            <a:r>
              <a:rPr lang="tr-TR" dirty="0"/>
              <a:t>    &lt;</a:t>
            </a:r>
            <a:r>
              <a:rPr lang="tr-TR" dirty="0" err="1"/>
              <a:t>artifactId</a:t>
            </a:r>
            <a:r>
              <a:rPr lang="tr-TR" dirty="0"/>
              <a:t>&gt;</a:t>
            </a:r>
            <a:r>
              <a:rPr lang="tr-TR" dirty="0" err="1"/>
              <a:t>elasticsearch</a:t>
            </a:r>
            <a:r>
              <a:rPr lang="tr-TR" dirty="0"/>
              <a:t>-rest-</a:t>
            </a:r>
            <a:r>
              <a:rPr lang="tr-TR" dirty="0" err="1"/>
              <a:t>high</a:t>
            </a:r>
            <a:r>
              <a:rPr lang="tr-TR" dirty="0"/>
              <a:t>-</a:t>
            </a:r>
            <a:r>
              <a:rPr lang="tr-TR" dirty="0" err="1"/>
              <a:t>level-client</a:t>
            </a:r>
            <a:r>
              <a:rPr lang="tr-TR" dirty="0"/>
              <a:t>&lt;/</a:t>
            </a:r>
            <a:r>
              <a:rPr lang="tr-TR" dirty="0" err="1"/>
              <a:t>artifactId</a:t>
            </a:r>
            <a:r>
              <a:rPr lang="tr-TR" dirty="0"/>
              <a:t>&gt;</a:t>
            </a:r>
          </a:p>
          <a:p>
            <a:r>
              <a:rPr lang="tr-TR" dirty="0"/>
              <a:t>    &lt;</a:t>
            </a:r>
            <a:r>
              <a:rPr lang="tr-TR" dirty="0" err="1"/>
              <a:t>version</a:t>
            </a:r>
            <a:r>
              <a:rPr lang="tr-TR" dirty="0"/>
              <a:t>&gt;7.7.0&lt;/</a:t>
            </a:r>
            <a:r>
              <a:rPr lang="tr-TR" dirty="0" err="1"/>
              <a:t>version</a:t>
            </a:r>
            <a:r>
              <a:rPr lang="tr-TR" dirty="0"/>
              <a:t>&gt;</a:t>
            </a:r>
          </a:p>
          <a:p>
            <a:r>
              <a:rPr lang="tr-TR" dirty="0"/>
              <a:t>&lt;/</a:t>
            </a:r>
            <a:r>
              <a:rPr lang="tr-TR" dirty="0" err="1"/>
              <a:t>dependency</a:t>
            </a:r>
            <a:r>
              <a:rPr lang="tr-T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34151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F1B37F-C73E-4F54-A46D-005A179CC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058" y="189357"/>
            <a:ext cx="7373942" cy="15696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ConsumerApp 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static void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main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(String[] args) 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System.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setProperty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"hadoop.home.dir"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"C: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\\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hadoop-common-2.2.0-bin-master"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RestHighLevelClient client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RestHighLevelClient(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RestClient.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builder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HttpHost(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"159.65.82.54"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9200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9181971-C99C-46F5-8787-C8E34D8AA2DB}"/>
              </a:ext>
            </a:extLst>
          </p:cNvPr>
          <p:cNvSpPr txBox="1"/>
          <p:nvPr/>
        </p:nvSpPr>
        <p:spPr>
          <a:xfrm>
            <a:off x="225083" y="647114"/>
            <a:ext cx="411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Önce </a:t>
            </a:r>
            <a:r>
              <a:rPr lang="tr-TR" dirty="0" err="1"/>
              <a:t>RestHighLevelClient</a:t>
            </a:r>
            <a:r>
              <a:rPr lang="tr-TR" dirty="0"/>
              <a:t> tanımlanmalıdır.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021E7FD-9BE2-4F22-BCDE-CABA26A1E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058" y="2429765"/>
            <a:ext cx="4889224" cy="3385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IndexRequest request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IndexRequest(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"clickevent"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D1C17E21-74D4-4445-9E2C-7B083073D6F7}"/>
              </a:ext>
            </a:extLst>
          </p:cNvPr>
          <p:cNvSpPr txBox="1"/>
          <p:nvPr/>
        </p:nvSpPr>
        <p:spPr>
          <a:xfrm>
            <a:off x="225083" y="2025748"/>
            <a:ext cx="1132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Sonrasında </a:t>
            </a:r>
            <a:r>
              <a:rPr lang="tr-TR" dirty="0" err="1"/>
              <a:t>IndexRequest</a:t>
            </a:r>
            <a:r>
              <a:rPr lang="tr-TR" dirty="0"/>
              <a:t> nesnesi tanımlanmalı ve verilerin tutulacağı </a:t>
            </a:r>
            <a:r>
              <a:rPr lang="tr-TR" dirty="0" err="1"/>
              <a:t>index</a:t>
            </a:r>
            <a:r>
              <a:rPr lang="tr-TR" dirty="0"/>
              <a:t> verilmelidir. Burada </a:t>
            </a:r>
            <a:r>
              <a:rPr lang="tr-TR" dirty="0" err="1"/>
              <a:t>clickevent</a:t>
            </a:r>
            <a:r>
              <a:rPr lang="tr-TR" dirty="0"/>
              <a:t> olarak verdik.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F1A360F-310A-477E-AEE4-7701DE13D1D9}"/>
              </a:ext>
            </a:extLst>
          </p:cNvPr>
          <p:cNvSpPr txBox="1"/>
          <p:nvPr/>
        </p:nvSpPr>
        <p:spPr>
          <a:xfrm>
            <a:off x="225083" y="3031533"/>
            <a:ext cx="787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Sonrasında da gönderilecek veri </a:t>
            </a:r>
            <a:r>
              <a:rPr lang="tr-TR" dirty="0" err="1"/>
              <a:t>request</a:t>
            </a:r>
            <a:r>
              <a:rPr lang="tr-TR" dirty="0"/>
              <a:t> nesnesine tipi ile birlikte verilmesi gerekir.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C6FC673-DDF6-4F8B-9B22-F316CC79D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058" y="3429000"/>
            <a:ext cx="4305153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ConsumerRecord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rec:records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System.out.println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rec.value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());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request.source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XContentType.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JSON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F334FCF1-8B6E-4515-B1D3-435AB30DD7F9}"/>
              </a:ext>
            </a:extLst>
          </p:cNvPr>
          <p:cNvSpPr txBox="1"/>
          <p:nvPr/>
        </p:nvSpPr>
        <p:spPr>
          <a:xfrm>
            <a:off x="225083" y="5247249"/>
            <a:ext cx="412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Devamında da </a:t>
            </a:r>
            <a:r>
              <a:rPr lang="tr-TR" dirty="0" err="1"/>
              <a:t>client</a:t>
            </a:r>
            <a:r>
              <a:rPr lang="tr-TR" dirty="0"/>
              <a:t> a verileri aktarıyoruz.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A7084136-9319-41C9-87CA-559EDA5A8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058" y="5324193"/>
            <a:ext cx="4161973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request.source(rec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XContentType.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JSON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client.index(request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RequestOptions.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DEFAULT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321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27D556-93C0-4BF7-A551-9A7F48AAE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8265" y="277336"/>
            <a:ext cx="6414448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request.source(rec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XContentType.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JSON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IndexResponse response = client.index(request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RequestOptions.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DEFAULT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.println(response.getId())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50EC80B3-31FB-493F-90EF-E17E1CBC21B6}"/>
              </a:ext>
            </a:extLst>
          </p:cNvPr>
          <p:cNvSpPr txBox="1"/>
          <p:nvPr/>
        </p:nvSpPr>
        <p:spPr>
          <a:xfrm>
            <a:off x="182880" y="277336"/>
            <a:ext cx="5091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Client </a:t>
            </a:r>
            <a:r>
              <a:rPr lang="tr-TR" dirty="0" err="1"/>
              <a:t>indexleme</a:t>
            </a:r>
            <a:r>
              <a:rPr lang="tr-TR" dirty="0"/>
              <a:t> yaptığında </a:t>
            </a:r>
            <a:r>
              <a:rPr lang="tr-TR" dirty="0" err="1"/>
              <a:t>response</a:t>
            </a:r>
            <a:r>
              <a:rPr lang="tr-TR" dirty="0"/>
              <a:t> gönderir.</a:t>
            </a:r>
          </a:p>
          <a:p>
            <a:r>
              <a:rPr lang="tr-TR" dirty="0"/>
              <a:t>Bu nesnenin </a:t>
            </a:r>
            <a:r>
              <a:rPr lang="tr-TR" dirty="0" err="1"/>
              <a:t>id</a:t>
            </a:r>
            <a:r>
              <a:rPr lang="tr-TR" dirty="0"/>
              <a:t> si kontrol edilerek işlem kontrol edilir.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68AECF56-6407-44A0-A104-B04D8C1B20A6}"/>
              </a:ext>
            </a:extLst>
          </p:cNvPr>
          <p:cNvSpPr txBox="1"/>
          <p:nvPr/>
        </p:nvSpPr>
        <p:spPr>
          <a:xfrm>
            <a:off x="295422" y="1561514"/>
            <a:ext cx="11577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Test etmek için </a:t>
            </a:r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systemctl</a:t>
            </a:r>
            <a:r>
              <a:rPr lang="tr-TR" dirty="0"/>
              <a:t> </a:t>
            </a:r>
            <a:r>
              <a:rPr lang="tr-TR" dirty="0" err="1"/>
              <a:t>status</a:t>
            </a:r>
            <a:r>
              <a:rPr lang="tr-TR" dirty="0"/>
              <a:t> </a:t>
            </a:r>
            <a:r>
              <a:rPr lang="tr-TR" dirty="0" err="1"/>
              <a:t>elasticsearch</a:t>
            </a:r>
            <a:r>
              <a:rPr lang="tr-TR" dirty="0"/>
              <a:t> ile </a:t>
            </a:r>
            <a:r>
              <a:rPr lang="tr-TR" dirty="0" err="1"/>
              <a:t>elasticsearch</a:t>
            </a:r>
            <a:r>
              <a:rPr lang="tr-TR" dirty="0"/>
              <a:t> ün çalışıp çalışmadığı kontrol edilir.</a:t>
            </a:r>
          </a:p>
          <a:p>
            <a:endParaRPr lang="tr-TR" dirty="0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AB8D8428-2A36-4CC4-8D3E-667B9FF82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737" y="2056730"/>
            <a:ext cx="9440592" cy="480127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BA41BD83-9C37-48E3-965A-8170224261DD}"/>
              </a:ext>
            </a:extLst>
          </p:cNvPr>
          <p:cNvSpPr txBox="1"/>
          <p:nvPr/>
        </p:nvSpPr>
        <p:spPr>
          <a:xfrm>
            <a:off x="182880" y="2420481"/>
            <a:ext cx="6098344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tr-TR" dirty="0" err="1"/>
              <a:t>Postman</a:t>
            </a:r>
            <a:r>
              <a:rPr lang="tr-TR" dirty="0"/>
              <a:t> dan </a:t>
            </a:r>
            <a:r>
              <a:rPr lang="tr-TR" dirty="0" err="1"/>
              <a:t>cloud</a:t>
            </a:r>
            <a:r>
              <a:rPr lang="tr-TR" dirty="0"/>
              <a:t> makineye istekte bulunabiliriz. 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159.65.82.54:9200 GET isteği gönderdiğimizde bir sonucun geri gönderilmesi gerekir.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93841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3D611B81-CECB-46A4-A5FE-18EF6C2FB44F}"/>
              </a:ext>
            </a:extLst>
          </p:cNvPr>
          <p:cNvSpPr txBox="1"/>
          <p:nvPr/>
        </p:nvSpPr>
        <p:spPr>
          <a:xfrm>
            <a:off x="450166" y="576775"/>
            <a:ext cx="705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Elastic</a:t>
            </a:r>
            <a:r>
              <a:rPr lang="tr-TR" dirty="0"/>
              <a:t> </a:t>
            </a:r>
            <a:r>
              <a:rPr lang="tr-TR" dirty="0" err="1"/>
              <a:t>search</a:t>
            </a:r>
            <a:r>
              <a:rPr lang="tr-TR" dirty="0"/>
              <a:t> teki </a:t>
            </a:r>
            <a:r>
              <a:rPr lang="tr-TR" dirty="0" err="1"/>
              <a:t>index</a:t>
            </a:r>
            <a:r>
              <a:rPr lang="tr-TR" dirty="0"/>
              <a:t> </a:t>
            </a:r>
            <a:r>
              <a:rPr lang="tr-TR" dirty="0" err="1"/>
              <a:t>leri</a:t>
            </a:r>
            <a:r>
              <a:rPr lang="tr-TR" dirty="0"/>
              <a:t> görmek için ; 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159.65.82.54:9200/_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cat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/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indices</a:t>
            </a:r>
            <a:endParaRPr lang="tr-TR" dirty="0"/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D7952529-9822-49D6-B729-90FE9675E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125" y="1571366"/>
            <a:ext cx="9497750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39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83C0073A-11E6-44E0-9B83-5E567A008127}"/>
              </a:ext>
            </a:extLst>
          </p:cNvPr>
          <p:cNvSpPr txBox="1"/>
          <p:nvPr/>
        </p:nvSpPr>
        <p:spPr>
          <a:xfrm>
            <a:off x="267286" y="239151"/>
            <a:ext cx="9370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clickevent</a:t>
            </a:r>
            <a:r>
              <a:rPr lang="tr-TR" dirty="0"/>
              <a:t> adında </a:t>
            </a:r>
            <a:r>
              <a:rPr lang="tr-TR" dirty="0" err="1"/>
              <a:t>index</a:t>
            </a:r>
            <a:r>
              <a:rPr lang="tr-TR" dirty="0"/>
              <a:t> oluşturmak için 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159.65.82.54:9200/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clickevent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 PUT isteği yapmamız gerekir.</a:t>
            </a:r>
            <a:endParaRPr lang="tr-TR" dirty="0"/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CD9BF049-B27D-4E89-B4A7-BDD84BCE4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829" y="608483"/>
            <a:ext cx="9507277" cy="381053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9F2462F-AF48-4771-A0CB-B7E1D8818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93" y="3984261"/>
            <a:ext cx="9412013" cy="2772162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390CF743-4330-4E39-97AF-72C83EE975DC}"/>
              </a:ext>
            </a:extLst>
          </p:cNvPr>
          <p:cNvSpPr txBox="1"/>
          <p:nvPr/>
        </p:nvSpPr>
        <p:spPr>
          <a:xfrm>
            <a:off x="647114" y="5148775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Kontrol etmek</a:t>
            </a:r>
          </a:p>
          <a:p>
            <a:r>
              <a:rPr lang="tr-TR" dirty="0"/>
              <a:t>için</a:t>
            </a:r>
          </a:p>
        </p:txBody>
      </p:sp>
    </p:spTree>
    <p:extLst>
      <p:ext uri="{BB962C8B-B14F-4D97-AF65-F5344CB8AC3E}">
        <p14:creationId xmlns:p14="http://schemas.microsoft.com/office/powerpoint/2010/main" val="106673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F392CA4E-754E-498C-AC8E-26D28B713966}"/>
              </a:ext>
            </a:extLst>
          </p:cNvPr>
          <p:cNvSpPr txBox="1"/>
          <p:nvPr/>
        </p:nvSpPr>
        <p:spPr>
          <a:xfrm>
            <a:off x="126609" y="295422"/>
            <a:ext cx="1076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clickevent</a:t>
            </a:r>
            <a:r>
              <a:rPr lang="tr-TR" dirty="0"/>
              <a:t> </a:t>
            </a:r>
            <a:r>
              <a:rPr lang="tr-TR" dirty="0" err="1"/>
              <a:t>index</a:t>
            </a:r>
            <a:r>
              <a:rPr lang="tr-TR" dirty="0"/>
              <a:t> inin altındaki dataları görmek için ; 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159.65.82.54:9200/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clickevent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/_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search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 GET isteği yapılmalıdır.</a:t>
            </a:r>
            <a:r>
              <a:rPr lang="tr-TR" dirty="0"/>
              <a:t>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F2FDF4A-C8B1-4399-8E0C-D6B8E628F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671" y="818014"/>
            <a:ext cx="952632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65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E916135C-E2A0-4C65-BCBE-C836D5BDC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59624142-0E98-4BEB-8FF2-BB99891C5D41}"/>
              </a:ext>
            </a:extLst>
          </p:cNvPr>
          <p:cNvSpPr txBox="1"/>
          <p:nvPr/>
        </p:nvSpPr>
        <p:spPr>
          <a:xfrm>
            <a:off x="6921304" y="4290645"/>
            <a:ext cx="4212756" cy="147732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tr-TR" dirty="0"/>
              <a:t>Veri eklemek için önce </a:t>
            </a:r>
            <a:r>
              <a:rPr lang="tr-TR" dirty="0" err="1"/>
              <a:t>consumer</a:t>
            </a:r>
            <a:r>
              <a:rPr lang="tr-TR" dirty="0"/>
              <a:t> ı çalıştırın</a:t>
            </a:r>
          </a:p>
          <a:p>
            <a:endParaRPr lang="tr-TR" dirty="0"/>
          </a:p>
          <a:p>
            <a:r>
              <a:rPr lang="tr-TR" dirty="0"/>
              <a:t>Sonra API çalıştırın</a:t>
            </a:r>
          </a:p>
          <a:p>
            <a:endParaRPr lang="tr-TR" dirty="0"/>
          </a:p>
          <a:p>
            <a:r>
              <a:rPr lang="tr-TR" dirty="0" err="1"/>
              <a:t>Postman</a:t>
            </a:r>
            <a:r>
              <a:rPr lang="tr-TR" dirty="0"/>
              <a:t> dan data </a:t>
            </a:r>
            <a:r>
              <a:rPr lang="tr-TR" dirty="0" err="1"/>
              <a:t>yı</a:t>
            </a:r>
            <a:r>
              <a:rPr lang="tr-TR" dirty="0"/>
              <a:t> POST ile gönderin.</a:t>
            </a:r>
          </a:p>
        </p:txBody>
      </p:sp>
    </p:spTree>
    <p:extLst>
      <p:ext uri="{BB962C8B-B14F-4D97-AF65-F5344CB8AC3E}">
        <p14:creationId xmlns:p14="http://schemas.microsoft.com/office/powerpoint/2010/main" val="255957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A273EF5-AD07-40DC-BE9E-DC018508F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697367E9-2D23-494C-B897-CB3550734677}"/>
              </a:ext>
            </a:extLst>
          </p:cNvPr>
          <p:cNvSpPr txBox="1"/>
          <p:nvPr/>
        </p:nvSpPr>
        <p:spPr>
          <a:xfrm>
            <a:off x="2940147" y="2321169"/>
            <a:ext cx="6724854" cy="83099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tr-TR" sz="1600" dirty="0" err="1"/>
              <a:t>Search</a:t>
            </a:r>
            <a:r>
              <a:rPr lang="tr-TR" sz="1600" dirty="0"/>
              <a:t> işlemi yapılınca </a:t>
            </a:r>
            <a:r>
              <a:rPr lang="tr-TR" sz="1600" dirty="0" err="1"/>
              <a:t>elasticsearch</a:t>
            </a:r>
            <a:r>
              <a:rPr lang="tr-TR" sz="1600" dirty="0"/>
              <a:t> e eklenmiş veriler aşağıdaki gibi gelecektir.</a:t>
            </a:r>
          </a:p>
          <a:p>
            <a:r>
              <a:rPr lang="tr-TR" sz="1600" dirty="0"/>
              <a:t>Burada </a:t>
            </a:r>
            <a:r>
              <a:rPr lang="tr-TR" sz="1600" dirty="0" err="1"/>
              <a:t>consumer</a:t>
            </a:r>
            <a:r>
              <a:rPr lang="tr-TR" sz="1600" dirty="0"/>
              <a:t> datasının tamamı gönderilmiş. Bunun düzeltilmesi gerekir.</a:t>
            </a:r>
          </a:p>
          <a:p>
            <a:endParaRPr lang="tr-TR" sz="16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4E3BCC6-47EE-4459-96CC-2BE9595FD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391" y="2982889"/>
            <a:ext cx="4213846" cy="3385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request.source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rec.value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XContentType.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JSON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712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3E489A26-3B1F-4E9B-872C-00002CC5E78D}"/>
              </a:ext>
            </a:extLst>
          </p:cNvPr>
          <p:cNvSpPr txBox="1"/>
          <p:nvPr/>
        </p:nvSpPr>
        <p:spPr>
          <a:xfrm>
            <a:off x="422031" y="506437"/>
            <a:ext cx="617130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Verileri silmek için </a:t>
            </a:r>
          </a:p>
          <a:p>
            <a:endParaRPr lang="tr-TR" dirty="0"/>
          </a:p>
          <a:p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159.65.82.54:9200/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clickevent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/_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doc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/iMPcWHYB2msP_WpswPx8</a:t>
            </a:r>
          </a:p>
          <a:p>
            <a:endParaRPr lang="tr-TR" dirty="0">
              <a:solidFill>
                <a:srgbClr val="505050"/>
              </a:solidFill>
              <a:latin typeface="OpenSans"/>
            </a:endParaRPr>
          </a:p>
          <a:p>
            <a:r>
              <a:rPr lang="tr-TR" dirty="0">
                <a:solidFill>
                  <a:srgbClr val="505050"/>
                </a:solidFill>
                <a:latin typeface="OpenSans"/>
              </a:rPr>
              <a:t>_</a:t>
            </a:r>
            <a:r>
              <a:rPr lang="tr-TR" dirty="0" err="1">
                <a:solidFill>
                  <a:srgbClr val="505050"/>
                </a:solidFill>
                <a:latin typeface="OpenSans"/>
              </a:rPr>
              <a:t>doc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 </a:t>
            </a:r>
            <a:r>
              <a:rPr lang="tr-TR" dirty="0">
                <a:solidFill>
                  <a:srgbClr val="505050"/>
                </a:solidFill>
                <a:latin typeface="OpenSans"/>
                <a:sym typeface="Wingdings" panose="05000000000000000000" pitchFamily="2" charset="2"/>
              </a:rPr>
              <a:t> -</a:t>
            </a:r>
            <a:r>
              <a:rPr lang="tr-TR" dirty="0" err="1">
                <a:solidFill>
                  <a:srgbClr val="505050"/>
                </a:solidFill>
                <a:latin typeface="OpenSans"/>
                <a:sym typeface="Wingdings" panose="05000000000000000000" pitchFamily="2" charset="2"/>
              </a:rPr>
              <a:t>type</a:t>
            </a:r>
            <a:r>
              <a:rPr lang="tr-TR" dirty="0">
                <a:solidFill>
                  <a:srgbClr val="505050"/>
                </a:solidFill>
                <a:latin typeface="OpenSans"/>
                <a:sym typeface="Wingdings" panose="05000000000000000000" pitchFamily="2" charset="2"/>
              </a:rPr>
              <a:t> değeridir.</a:t>
            </a:r>
          </a:p>
          <a:p>
            <a:endParaRPr lang="tr-TR" dirty="0">
              <a:solidFill>
                <a:srgbClr val="505050"/>
              </a:solidFill>
              <a:latin typeface="OpenSans"/>
              <a:sym typeface="Wingdings" panose="05000000000000000000" pitchFamily="2" charset="2"/>
            </a:endParaRPr>
          </a:p>
          <a:p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iMPcWHYB2msP_WpswPx8 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  <a:sym typeface="Wingdings" panose="05000000000000000000" pitchFamily="2" charset="2"/>
              </a:rPr>
              <a:t> verinin 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  <a:sym typeface="Wingdings" panose="05000000000000000000" pitchFamily="2" charset="2"/>
              </a:rPr>
              <a:t>id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  <a:sym typeface="Wingdings" panose="05000000000000000000" pitchFamily="2" charset="2"/>
              </a:rPr>
              <a:t> 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  <a:sym typeface="Wingdings" panose="05000000000000000000" pitchFamily="2" charset="2"/>
              </a:rPr>
              <a:t>sidir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  <a:sym typeface="Wingdings" panose="05000000000000000000" pitchFamily="2" charset="2"/>
              </a:rPr>
              <a:t>.</a:t>
            </a:r>
          </a:p>
          <a:p>
            <a:endParaRPr lang="tr-TR" dirty="0">
              <a:solidFill>
                <a:srgbClr val="505050"/>
              </a:solidFill>
              <a:latin typeface="OpenSans"/>
              <a:sym typeface="Wingdings" panose="05000000000000000000" pitchFamily="2" charset="2"/>
            </a:endParaRPr>
          </a:p>
          <a:p>
            <a:r>
              <a:rPr lang="tr-TR" dirty="0">
                <a:solidFill>
                  <a:srgbClr val="505050"/>
                </a:solidFill>
                <a:latin typeface="OpenSans"/>
                <a:sym typeface="Wingdings" panose="05000000000000000000" pitchFamily="2" charset="2"/>
              </a:rPr>
              <a:t>bu şekilde DELETE isteğinde bulunmamız gerekir.</a:t>
            </a:r>
          </a:p>
          <a:p>
            <a:endParaRPr lang="tr-TR" dirty="0">
              <a:solidFill>
                <a:srgbClr val="505050"/>
              </a:solidFill>
              <a:latin typeface="OpenSans"/>
              <a:sym typeface="Wingdings" panose="05000000000000000000" pitchFamily="2" charset="2"/>
            </a:endParaRPr>
          </a:p>
          <a:p>
            <a:r>
              <a:rPr lang="tr-TR" dirty="0">
                <a:solidFill>
                  <a:srgbClr val="505050"/>
                </a:solidFill>
                <a:latin typeface="OpenSans"/>
                <a:sym typeface="Wingdings" panose="05000000000000000000" pitchFamily="2" charset="2"/>
              </a:rPr>
              <a:t>Sonra verileri tekrar ekleyin. </a:t>
            </a:r>
            <a:endParaRPr lang="tr-TR" dirty="0"/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B16D8F5F-1C84-4ECE-B5F6-3E4C6CC7B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202" y="1932888"/>
            <a:ext cx="6258798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9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F945813A-57E7-4FB1-99CC-E641A51B24EF}"/>
              </a:ext>
            </a:extLst>
          </p:cNvPr>
          <p:cNvSpPr txBox="1"/>
          <p:nvPr/>
        </p:nvSpPr>
        <p:spPr>
          <a:xfrm>
            <a:off x="562708" y="450166"/>
            <a:ext cx="986892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Bir sitede, kullanıcı ilk geldiğinde nereye tıklıyor?</a:t>
            </a:r>
          </a:p>
          <a:p>
            <a:endParaRPr lang="tr-TR" dirty="0"/>
          </a:p>
          <a:p>
            <a:r>
              <a:rPr lang="tr-TR" dirty="0"/>
              <a:t>Hangi sayfada ne kadar kalıyor?</a:t>
            </a:r>
          </a:p>
          <a:p>
            <a:endParaRPr lang="tr-TR" dirty="0"/>
          </a:p>
          <a:p>
            <a:r>
              <a:rPr lang="tr-TR" dirty="0"/>
              <a:t>Gidilen sayfada kaç kullanıcı satın alma yaptı, kaç tanesi yapmadı?</a:t>
            </a:r>
          </a:p>
          <a:p>
            <a:endParaRPr lang="tr-TR" dirty="0"/>
          </a:p>
          <a:p>
            <a:r>
              <a:rPr lang="tr-TR" dirty="0"/>
              <a:t>Banner, reklam ve kampanyalara kaç kişi baktı, tıkladı?</a:t>
            </a:r>
          </a:p>
          <a:p>
            <a:endParaRPr lang="tr-TR" dirty="0"/>
          </a:p>
          <a:p>
            <a:r>
              <a:rPr lang="tr-TR" dirty="0"/>
              <a:t>Belirli yolları izleyen kullanıcılar kimlerdir, kaç tanedir? </a:t>
            </a:r>
            <a:r>
              <a:rPr lang="tr-TR" dirty="0" err="1"/>
              <a:t>Path</a:t>
            </a:r>
            <a:r>
              <a:rPr lang="tr-TR" dirty="0"/>
              <a:t> analiz, örneğin giriş yaptı, ürün aldı, çıktı vb.</a:t>
            </a:r>
          </a:p>
          <a:p>
            <a:endParaRPr lang="tr-TR" dirty="0"/>
          </a:p>
          <a:p>
            <a:r>
              <a:rPr lang="tr-TR" dirty="0" err="1"/>
              <a:t>Pre</a:t>
            </a:r>
            <a:r>
              <a:rPr lang="tr-TR" dirty="0"/>
              <a:t> </a:t>
            </a:r>
            <a:r>
              <a:rPr lang="tr-TR" dirty="0" err="1"/>
              <a:t>Login</a:t>
            </a:r>
            <a:r>
              <a:rPr lang="tr-TR" dirty="0"/>
              <a:t> Ekran </a:t>
            </a:r>
            <a:r>
              <a:rPr lang="tr-TR" dirty="0">
                <a:sym typeface="Wingdings" panose="05000000000000000000" pitchFamily="2" charset="2"/>
              </a:rPr>
              <a:t> giriş yapılmayan sayfa. Böyle durumda </a:t>
            </a:r>
            <a:r>
              <a:rPr lang="tr-TR" dirty="0" err="1">
                <a:sym typeface="Wingdings" panose="05000000000000000000" pitchFamily="2" charset="2"/>
              </a:rPr>
              <a:t>device</a:t>
            </a:r>
            <a:r>
              <a:rPr lang="tr-TR" dirty="0">
                <a:sym typeface="Wingdings" panose="05000000000000000000" pitchFamily="2" charset="2"/>
              </a:rPr>
              <a:t> </a:t>
            </a:r>
            <a:r>
              <a:rPr lang="tr-TR" dirty="0" err="1">
                <a:sym typeface="Wingdings" panose="05000000000000000000" pitchFamily="2" charset="2"/>
              </a:rPr>
              <a:t>id</a:t>
            </a:r>
            <a:r>
              <a:rPr lang="tr-TR" dirty="0">
                <a:sym typeface="Wingdings" panose="05000000000000000000" pitchFamily="2" charset="2"/>
              </a:rPr>
              <a:t> alınır ve veriler buna göre toplanır.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>
                <a:sym typeface="Wingdings" panose="05000000000000000000" pitchFamily="2" charset="2"/>
              </a:rPr>
              <a:t>Kullanıcı giriş yaparsa veriler ona göre toplanır.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13887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12EE6C5E-1CBA-4148-9059-E8463E9FBCAB}"/>
              </a:ext>
            </a:extLst>
          </p:cNvPr>
          <p:cNvSpPr txBox="1"/>
          <p:nvPr/>
        </p:nvSpPr>
        <p:spPr>
          <a:xfrm>
            <a:off x="182880" y="179308"/>
            <a:ext cx="806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ClicRequest</a:t>
            </a:r>
            <a:r>
              <a:rPr lang="tr-TR" dirty="0"/>
              <a:t> modele </a:t>
            </a:r>
            <a:r>
              <a:rPr lang="tr-TR" dirty="0" err="1"/>
              <a:t>region</a:t>
            </a:r>
            <a:r>
              <a:rPr lang="tr-TR" dirty="0"/>
              <a:t> alanı eklendi ve constructor ve </a:t>
            </a:r>
            <a:r>
              <a:rPr lang="tr-TR" dirty="0" err="1"/>
              <a:t>getter</a:t>
            </a:r>
            <a:r>
              <a:rPr lang="tr-TR" dirty="0"/>
              <a:t> ve </a:t>
            </a:r>
            <a:r>
              <a:rPr lang="tr-TR" dirty="0" err="1"/>
              <a:t>setter</a:t>
            </a:r>
            <a:r>
              <a:rPr lang="tr-TR" dirty="0"/>
              <a:t> ayarlandı.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FCDB4DE-4EFA-4C8F-8AD0-F49BDF948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7052" y="210086"/>
            <a:ext cx="1930144" cy="3385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region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1ACCBCA5-BFFA-4EB3-97EB-8D76EF67CD8E}"/>
              </a:ext>
            </a:extLst>
          </p:cNvPr>
          <p:cNvSpPr txBox="1"/>
          <p:nvPr/>
        </p:nvSpPr>
        <p:spPr>
          <a:xfrm>
            <a:off x="182880" y="1125415"/>
            <a:ext cx="2626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ProducerServiceImp.java</a:t>
            </a:r>
          </a:p>
          <a:p>
            <a:r>
              <a:rPr lang="tr-TR" dirty="0"/>
              <a:t>sınıfı da suni veri üretecek</a:t>
            </a:r>
          </a:p>
          <a:p>
            <a:r>
              <a:rPr lang="tr-TR" dirty="0"/>
              <a:t>şekilde değiştirildi.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48213BD-84E8-49DE-B386-28557738B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561" y="892492"/>
            <a:ext cx="9355015" cy="57554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jsonObject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Suni veri için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&lt;String&gt;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cities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&lt;String&gt;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click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random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offset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end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@PostConstruct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void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init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Gson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jsonObject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Suni veri için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random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cities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Arrays.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asList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İstanbul"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"Ankara"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"Hopa"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"Artvin"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"İzmir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"Antalya"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"Bursa"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"Van"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"Elazığ"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"Trabzon"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"Aksaray"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"Tunceli"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"Niğde"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"Nevşehir"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"Samsun"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"Sinop"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click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Arrays.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asList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"Login"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"Siparislerim"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"GununFirsatlari"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"YurtDısıSatis"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"Kampanyalar"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"CozumMerkezi"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OkulaDonus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EgitimCanta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EgitimKalem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EgitimDefter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offset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Timestamp.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valueOf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"2020-12-13 02:00:00"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getTime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end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Timestamp.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valueOf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"2020-12-13 23:59:00"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getTime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459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47365588-1A50-4B47-8B19-951A1F444200}"/>
              </a:ext>
            </a:extLst>
          </p:cNvPr>
          <p:cNvSpPr txBox="1"/>
          <p:nvPr/>
        </p:nvSpPr>
        <p:spPr>
          <a:xfrm>
            <a:off x="0" y="4826675"/>
            <a:ext cx="117324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Kafka da bulunan </a:t>
            </a:r>
            <a:r>
              <a:rPr lang="tr-TR" dirty="0" err="1"/>
              <a:t>topiclerin</a:t>
            </a:r>
            <a:r>
              <a:rPr lang="tr-TR" dirty="0"/>
              <a:t> listelenmesi</a:t>
            </a:r>
          </a:p>
          <a:p>
            <a:r>
              <a:rPr lang="tr-TR" dirty="0"/>
              <a:t>	 kafka-topics.sh --</a:t>
            </a:r>
            <a:r>
              <a:rPr lang="tr-TR" dirty="0" err="1"/>
              <a:t>list</a:t>
            </a:r>
            <a:r>
              <a:rPr lang="tr-TR" dirty="0"/>
              <a:t> --</a:t>
            </a:r>
            <a:r>
              <a:rPr lang="tr-TR" dirty="0" err="1"/>
              <a:t>zookeeper</a:t>
            </a:r>
            <a:r>
              <a:rPr lang="tr-TR" dirty="0"/>
              <a:t> localhost:2181 __</a:t>
            </a:r>
            <a:r>
              <a:rPr lang="tr-TR" dirty="0" err="1"/>
              <a:t>consumer_offsets</a:t>
            </a:r>
            <a:endParaRPr lang="tr-TR" dirty="0"/>
          </a:p>
          <a:p>
            <a:endParaRPr lang="tr-TR" dirty="0"/>
          </a:p>
          <a:p>
            <a:r>
              <a:rPr lang="tr-TR" dirty="0"/>
              <a:t>Kafka da var olan </a:t>
            </a:r>
            <a:r>
              <a:rPr lang="tr-TR" dirty="0" err="1"/>
              <a:t>topic</a:t>
            </a:r>
            <a:r>
              <a:rPr lang="tr-TR" dirty="0"/>
              <a:t> in silinmesi ( önceden tek veri eklediğimiz için </a:t>
            </a:r>
            <a:r>
              <a:rPr lang="tr-TR" dirty="0" err="1"/>
              <a:t>clickevent</a:t>
            </a:r>
            <a:r>
              <a:rPr lang="tr-TR" dirty="0"/>
              <a:t> </a:t>
            </a:r>
            <a:r>
              <a:rPr lang="tr-TR" dirty="0" err="1"/>
              <a:t>topic</a:t>
            </a:r>
            <a:r>
              <a:rPr lang="tr-TR" dirty="0"/>
              <a:t> i silmemiz gerekir.)</a:t>
            </a:r>
          </a:p>
          <a:p>
            <a:r>
              <a:rPr lang="tr-TR" dirty="0"/>
              <a:t>	kafka-topics.sh --</a:t>
            </a:r>
            <a:r>
              <a:rPr lang="tr-TR" dirty="0" err="1"/>
              <a:t>zookeeper</a:t>
            </a:r>
            <a:r>
              <a:rPr lang="tr-TR" dirty="0"/>
              <a:t> localhost:2181 --</a:t>
            </a:r>
            <a:r>
              <a:rPr lang="tr-TR" dirty="0" err="1"/>
              <a:t>delete</a:t>
            </a:r>
            <a:r>
              <a:rPr lang="tr-TR" dirty="0"/>
              <a:t> --</a:t>
            </a:r>
            <a:r>
              <a:rPr lang="tr-TR" dirty="0" err="1"/>
              <a:t>topic</a:t>
            </a:r>
            <a:r>
              <a:rPr lang="tr-TR" dirty="0"/>
              <a:t> </a:t>
            </a:r>
            <a:r>
              <a:rPr lang="tr-TR" dirty="0" err="1"/>
              <a:t>clickevent</a:t>
            </a:r>
            <a:endParaRPr lang="tr-TR" dirty="0"/>
          </a:p>
          <a:p>
            <a:r>
              <a:rPr lang="tr-TR" dirty="0" err="1"/>
              <a:t>ElasticSearch</a:t>
            </a:r>
            <a:r>
              <a:rPr lang="tr-TR" dirty="0"/>
              <a:t> e eklenen verilerinde silinmesi gerekir.</a:t>
            </a:r>
          </a:p>
          <a:p>
            <a:r>
              <a:rPr lang="tr-TR" dirty="0"/>
              <a:t>Silme işlemlerini veriler tek tipte olsun diye yaptık.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022969-DDDA-4284-BDFF-9D52E1742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6985" y="0"/>
            <a:ext cx="9355015" cy="477053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producer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ClickRequest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//Suni Veri İçin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diff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end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offset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Timestamp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Timestamp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offset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Math.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*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diff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deviceId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random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.nextInt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3000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2000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+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2000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request.setDeviceId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valueOf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deviceId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request.setCurrent_ts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rand.toString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request.setClick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click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random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.nextInt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click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.size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request.setRegion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cities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random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.nextInt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cities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.size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jsonData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gson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.toJson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jsonData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kafkaProducer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.send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jsonData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r-TR" altLang="tr-TR" sz="1600" dirty="0">
                <a:solidFill>
                  <a:srgbClr val="A9B7C6"/>
                </a:solidFill>
                <a:latin typeface="JetBrains Mono"/>
              </a:rPr>
              <a:t>}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517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C53828C-B7C3-4F07-A861-A5D4792B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2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5A3109B-A6AF-46DA-882F-80C1CC5B8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16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F2765905-5F37-4146-B869-335F366CB3C4}"/>
              </a:ext>
            </a:extLst>
          </p:cNvPr>
          <p:cNvSpPr txBox="1"/>
          <p:nvPr/>
        </p:nvSpPr>
        <p:spPr>
          <a:xfrm>
            <a:off x="253218" y="351692"/>
            <a:ext cx="1194756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Elasticsearch</a:t>
            </a:r>
            <a:r>
              <a:rPr lang="tr-TR" dirty="0"/>
              <a:t> teki toplam veri sayısını öğrenme</a:t>
            </a:r>
          </a:p>
          <a:p>
            <a:r>
              <a:rPr lang="tr-TR" dirty="0"/>
              <a:t>	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159.65.82.54:9200/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clickevent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/_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count</a:t>
            </a:r>
            <a:endParaRPr lang="tr-TR" b="0" i="0" dirty="0">
              <a:solidFill>
                <a:srgbClr val="505050"/>
              </a:solidFill>
              <a:effectLst/>
              <a:latin typeface="OpenSans"/>
            </a:endParaRPr>
          </a:p>
          <a:p>
            <a:r>
              <a:rPr lang="tr-TR" dirty="0">
                <a:solidFill>
                  <a:srgbClr val="505050"/>
                </a:solidFill>
                <a:latin typeface="OpenSans"/>
              </a:rPr>
              <a:t>yada</a:t>
            </a:r>
          </a:p>
          <a:p>
            <a:r>
              <a:rPr lang="tr-TR" dirty="0">
                <a:solidFill>
                  <a:srgbClr val="505050"/>
                </a:solidFill>
                <a:latin typeface="OpenSans"/>
              </a:rPr>
              <a:t>	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159.65.82.54:9200/_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cat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/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indices</a:t>
            </a:r>
            <a:endParaRPr lang="tr-TR" b="0" i="0" dirty="0">
              <a:solidFill>
                <a:srgbClr val="505050"/>
              </a:solidFill>
              <a:effectLst/>
              <a:latin typeface="OpenSans"/>
            </a:endParaRPr>
          </a:p>
          <a:p>
            <a:r>
              <a:rPr lang="tr-TR" dirty="0">
                <a:solidFill>
                  <a:srgbClr val="505050"/>
                </a:solidFill>
                <a:latin typeface="OpenSans"/>
              </a:rPr>
              <a:t>ile sonuçlardan</a:t>
            </a:r>
          </a:p>
          <a:p>
            <a:r>
              <a:rPr lang="tr-TR" dirty="0">
                <a:solidFill>
                  <a:srgbClr val="505050"/>
                </a:solidFill>
                <a:latin typeface="OpenSans"/>
              </a:rPr>
              <a:t>	</a:t>
            </a:r>
            <a:r>
              <a:rPr lang="tr-TR" dirty="0" err="1">
                <a:solidFill>
                  <a:srgbClr val="505050"/>
                </a:solidFill>
                <a:latin typeface="OpenSans"/>
              </a:rPr>
              <a:t>yellow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 </a:t>
            </a:r>
            <a:r>
              <a:rPr lang="tr-TR" dirty="0" err="1">
                <a:solidFill>
                  <a:srgbClr val="505050"/>
                </a:solidFill>
                <a:latin typeface="OpenSans"/>
              </a:rPr>
              <a:t>open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 </a:t>
            </a:r>
            <a:r>
              <a:rPr lang="tr-TR" dirty="0" err="1">
                <a:solidFill>
                  <a:srgbClr val="505050"/>
                </a:solidFill>
                <a:latin typeface="OpenSans"/>
              </a:rPr>
              <a:t>clickevent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                      FLSl-3VHSA2sGunErT5gDA 1 1  2929   0 411.5kb </a:t>
            </a:r>
            <a:r>
              <a:rPr lang="tr-TR" dirty="0" err="1">
                <a:solidFill>
                  <a:srgbClr val="505050"/>
                </a:solidFill>
                <a:latin typeface="OpenSans"/>
              </a:rPr>
              <a:t>411.5kb</a:t>
            </a:r>
            <a:endParaRPr lang="tr-TR" dirty="0">
              <a:solidFill>
                <a:srgbClr val="505050"/>
              </a:solidFill>
              <a:latin typeface="OpenSans"/>
            </a:endParaRPr>
          </a:p>
          <a:p>
            <a:r>
              <a:rPr lang="tr-TR" dirty="0">
                <a:solidFill>
                  <a:srgbClr val="505050"/>
                </a:solidFill>
                <a:latin typeface="OpenSans"/>
              </a:rPr>
              <a:t>görebiliriz.</a:t>
            </a:r>
          </a:p>
          <a:p>
            <a:endParaRPr lang="tr-TR" dirty="0">
              <a:solidFill>
                <a:srgbClr val="505050"/>
              </a:solidFill>
              <a:latin typeface="OpenSans"/>
            </a:endParaRPr>
          </a:p>
          <a:p>
            <a:endParaRPr lang="tr-TR" dirty="0">
              <a:solidFill>
                <a:srgbClr val="505050"/>
              </a:solidFill>
              <a:latin typeface="OpenSans"/>
            </a:endParaRPr>
          </a:p>
          <a:p>
            <a:r>
              <a:rPr lang="tr-TR" dirty="0">
                <a:solidFill>
                  <a:srgbClr val="505050"/>
                </a:solidFill>
                <a:latin typeface="OpenSans"/>
              </a:rPr>
              <a:t>AÇIKLAMA : Veri miktarı sayı ile ifade edilmez. Çünkü burada bulunan 2929 tane veri tek bir </a:t>
            </a:r>
            <a:r>
              <a:rPr lang="tr-TR" dirty="0" err="1">
                <a:solidFill>
                  <a:srgbClr val="505050"/>
                </a:solidFill>
                <a:latin typeface="OpenSans"/>
              </a:rPr>
              <a:t>field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 içindeyse daha az alan kaplar</a:t>
            </a:r>
          </a:p>
          <a:p>
            <a:r>
              <a:rPr lang="tr-TR" dirty="0">
                <a:solidFill>
                  <a:srgbClr val="505050"/>
                </a:solidFill>
                <a:latin typeface="OpenSans"/>
              </a:rPr>
              <a:t>içinde daha fazla </a:t>
            </a:r>
            <a:r>
              <a:rPr lang="tr-TR" dirty="0" err="1">
                <a:solidFill>
                  <a:srgbClr val="505050"/>
                </a:solidFill>
                <a:latin typeface="OpenSans"/>
              </a:rPr>
              <a:t>field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 var ise daha fazla alan kaplar.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4031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BE13B8B7-5895-4656-AB05-FAE3657B4FEE}"/>
              </a:ext>
            </a:extLst>
          </p:cNvPr>
          <p:cNvSpPr txBox="1"/>
          <p:nvPr/>
        </p:nvSpPr>
        <p:spPr>
          <a:xfrm>
            <a:off x="337625" y="365760"/>
            <a:ext cx="113121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POSTMAN ile </a:t>
            </a:r>
            <a:r>
              <a:rPr lang="tr-TR" dirty="0" err="1"/>
              <a:t>aggregation</a:t>
            </a:r>
            <a:r>
              <a:rPr lang="tr-TR" dirty="0"/>
              <a:t> işlemleri. Bunun için </a:t>
            </a:r>
            <a:r>
              <a:rPr lang="tr-TR" dirty="0" err="1"/>
              <a:t>elasticsearch</a:t>
            </a:r>
            <a:r>
              <a:rPr lang="tr-TR" dirty="0"/>
              <a:t> </a:t>
            </a:r>
            <a:r>
              <a:rPr lang="tr-TR" dirty="0" err="1"/>
              <a:t>dökümanlarında</a:t>
            </a:r>
            <a:r>
              <a:rPr lang="tr-TR" dirty="0"/>
              <a:t> </a:t>
            </a:r>
            <a:r>
              <a:rPr lang="tr-TR" dirty="0" err="1"/>
              <a:t>terms</a:t>
            </a:r>
            <a:r>
              <a:rPr lang="tr-TR" dirty="0"/>
              <a:t> </a:t>
            </a:r>
            <a:r>
              <a:rPr lang="tr-TR" dirty="0" err="1"/>
              <a:t>aggregation</a:t>
            </a:r>
            <a:r>
              <a:rPr lang="tr-TR" dirty="0"/>
              <a:t> aramasında bulabiliriz.</a:t>
            </a:r>
          </a:p>
          <a:p>
            <a:r>
              <a:rPr lang="tr-TR" dirty="0">
                <a:hlinkClick r:id="rId2"/>
              </a:rPr>
              <a:t>https://www.elastic.co/guide/en/elasticsearch/reference/7.9/search-aggregations-bucket-terms-aggregation.html</a:t>
            </a:r>
            <a:r>
              <a:rPr lang="tr-TR" dirty="0"/>
              <a:t> </a:t>
            </a:r>
          </a:p>
          <a:p>
            <a:endParaRPr lang="tr-TR" dirty="0"/>
          </a:p>
          <a:p>
            <a:r>
              <a:rPr lang="tr-TR" dirty="0"/>
              <a:t>Body de işlem yapacağımız için POST işlemi yapacağız.</a:t>
            </a:r>
          </a:p>
          <a:p>
            <a:endParaRPr lang="tr-TR" dirty="0"/>
          </a:p>
          <a:p>
            <a:r>
              <a:rPr lang="tr-TR" dirty="0"/>
              <a:t>Hangi alana ne kadar tıklandığını öğrenmek için :</a:t>
            </a: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A71816BB-BA17-4DE8-865C-7AD1F7E09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14" y="2264898"/>
            <a:ext cx="7941082" cy="422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53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E3692499-6CE6-4CC0-B9BC-F25CCF4DFB71}"/>
              </a:ext>
            </a:extLst>
          </p:cNvPr>
          <p:cNvSpPr txBox="1"/>
          <p:nvPr/>
        </p:nvSpPr>
        <p:spPr>
          <a:xfrm>
            <a:off x="393895" y="492369"/>
            <a:ext cx="8599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Sonuçları görmek için </a:t>
            </a:r>
            <a:r>
              <a:rPr lang="tr-TR" dirty="0" err="1"/>
              <a:t>response</a:t>
            </a:r>
            <a:r>
              <a:rPr lang="tr-TR" dirty="0"/>
              <a:t> kısmında en alttaki </a:t>
            </a:r>
            <a:r>
              <a:rPr lang="tr-TR" dirty="0" err="1"/>
              <a:t>aggregation</a:t>
            </a:r>
            <a:r>
              <a:rPr lang="tr-TR" dirty="0"/>
              <a:t> kısmına bakmamız gerekir.</a:t>
            </a:r>
          </a:p>
          <a:p>
            <a:endParaRPr lang="tr-TR" dirty="0"/>
          </a:p>
          <a:p>
            <a:r>
              <a:rPr lang="tr-TR" dirty="0"/>
              <a:t>Verileri görmemek için sorguda en başa "size":0, eklememiz yeterlidir.</a:t>
            </a: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05FCA379-8018-4709-8AD0-AFBFD23D6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327" y="2021701"/>
            <a:ext cx="8327673" cy="4836299"/>
          </a:xfrm>
          <a:prstGeom prst="rect">
            <a:avLst/>
          </a:prstGeom>
        </p:spPr>
      </p:pic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C3896719-F11E-435F-BB04-7ABC72DB9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34" y="1885072"/>
            <a:ext cx="3535194" cy="1677414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3DC34801-B766-4FA6-85C5-E9A0F268D4E8}"/>
              </a:ext>
            </a:extLst>
          </p:cNvPr>
          <p:cNvSpPr txBox="1"/>
          <p:nvPr/>
        </p:nvSpPr>
        <p:spPr>
          <a:xfrm>
            <a:off x="393895" y="4431323"/>
            <a:ext cx="26995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Bu işlemi diğer alanlara da </a:t>
            </a:r>
          </a:p>
          <a:p>
            <a:r>
              <a:rPr lang="tr-TR" dirty="0"/>
              <a:t>ekleyebiliriz.</a:t>
            </a:r>
          </a:p>
          <a:p>
            <a:r>
              <a:rPr lang="tr-TR" dirty="0"/>
              <a:t>sorguda</a:t>
            </a:r>
          </a:p>
          <a:p>
            <a:endParaRPr lang="tr-TR" dirty="0"/>
          </a:p>
          <a:p>
            <a:r>
              <a:rPr lang="tr-TR" dirty="0"/>
              <a:t>"</a:t>
            </a:r>
            <a:r>
              <a:rPr lang="tr-TR" dirty="0" err="1"/>
              <a:t>region.keyword</a:t>
            </a:r>
            <a:r>
              <a:rPr lang="tr-TR" dirty="0"/>
              <a:t>" ile hangi</a:t>
            </a:r>
          </a:p>
          <a:p>
            <a:r>
              <a:rPr lang="tr-TR" dirty="0"/>
              <a:t>şehirden ne kadar tıklama</a:t>
            </a:r>
          </a:p>
          <a:p>
            <a:r>
              <a:rPr lang="tr-TR" dirty="0"/>
              <a:t>olmuş görebiliriz.</a:t>
            </a:r>
          </a:p>
        </p:txBody>
      </p:sp>
    </p:spTree>
    <p:extLst>
      <p:ext uri="{BB962C8B-B14F-4D97-AF65-F5344CB8AC3E}">
        <p14:creationId xmlns:p14="http://schemas.microsoft.com/office/powerpoint/2010/main" val="1825831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E2490F8-3415-43AC-A510-46647985C3EE}"/>
              </a:ext>
            </a:extLst>
          </p:cNvPr>
          <p:cNvSpPr txBox="1"/>
          <p:nvPr/>
        </p:nvSpPr>
        <p:spPr>
          <a:xfrm>
            <a:off x="239151" y="393895"/>
            <a:ext cx="332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egitimcanta</a:t>
            </a:r>
            <a:r>
              <a:rPr lang="tr-TR" dirty="0"/>
              <a:t> ya tıklayanların listesi</a:t>
            </a: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3AF0498F-3B45-4C3B-9B18-71E8BAF72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582" y="939059"/>
            <a:ext cx="8486466" cy="591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05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2366FAFA-492B-4A39-99D5-971AF734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6C37FB79-688C-49BE-B0B5-2722DBF4B566}"/>
              </a:ext>
            </a:extLst>
          </p:cNvPr>
          <p:cNvSpPr txBox="1"/>
          <p:nvPr/>
        </p:nvSpPr>
        <p:spPr>
          <a:xfrm>
            <a:off x="432582" y="328804"/>
            <a:ext cx="11454618" cy="23083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tr-TR" dirty="0">
                <a:hlinkClick r:id="rId3"/>
              </a:rPr>
              <a:t>http://159.65.82.54:5601/app/home#/</a:t>
            </a:r>
            <a:r>
              <a:rPr lang="tr-TR" dirty="0"/>
              <a:t> adresi ile KİBANA ya tarayıcıdan bağlanabiliyoruz. Portun ip için açık olduğuna dikkat ediniz.</a:t>
            </a:r>
          </a:p>
          <a:p>
            <a:endParaRPr lang="tr-TR" dirty="0"/>
          </a:p>
          <a:p>
            <a:r>
              <a:rPr lang="tr-TR" dirty="0"/>
              <a:t>Sol üstteki menüden </a:t>
            </a:r>
            <a:r>
              <a:rPr lang="tr-TR" dirty="0" err="1"/>
              <a:t>Stack</a:t>
            </a:r>
            <a:r>
              <a:rPr lang="tr-TR" dirty="0"/>
              <a:t> Management a geçin.</a:t>
            </a:r>
          </a:p>
          <a:p>
            <a:endParaRPr lang="tr-TR" dirty="0"/>
          </a:p>
          <a:p>
            <a:r>
              <a:rPr lang="tr-TR" dirty="0"/>
              <a:t>Gelen ekranda Soldaki menüden INDEX PATTERN e tıklayın.</a:t>
            </a:r>
          </a:p>
          <a:p>
            <a:endParaRPr lang="tr-TR" dirty="0"/>
          </a:p>
          <a:p>
            <a:r>
              <a:rPr lang="tr-TR" dirty="0" err="1"/>
              <a:t>Create</a:t>
            </a:r>
            <a:r>
              <a:rPr lang="tr-TR" dirty="0"/>
              <a:t> Index </a:t>
            </a:r>
            <a:r>
              <a:rPr lang="tr-TR" dirty="0" err="1"/>
              <a:t>Pattern</a:t>
            </a:r>
            <a:r>
              <a:rPr lang="tr-TR" dirty="0"/>
              <a:t> den ismi </a:t>
            </a:r>
            <a:r>
              <a:rPr lang="tr-TR" dirty="0" err="1"/>
              <a:t>clickevent</a:t>
            </a:r>
            <a:r>
              <a:rPr lang="tr-TR" dirty="0"/>
              <a:t> yapıp devam ediyoruz.</a:t>
            </a:r>
          </a:p>
        </p:txBody>
      </p:sp>
    </p:spTree>
    <p:extLst>
      <p:ext uri="{BB962C8B-B14F-4D97-AF65-F5344CB8AC3E}">
        <p14:creationId xmlns:p14="http://schemas.microsoft.com/office/powerpoint/2010/main" val="3104057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B0B8E4D2-84DC-4E62-A6CD-A6305F6D4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4E4602A0-3734-4AA6-BDB7-9F9DBC316E09}"/>
              </a:ext>
            </a:extLst>
          </p:cNvPr>
          <p:cNvSpPr txBox="1"/>
          <p:nvPr/>
        </p:nvSpPr>
        <p:spPr>
          <a:xfrm>
            <a:off x="337625" y="365760"/>
            <a:ext cx="6700745" cy="646331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tr-TR" dirty="0"/>
              <a:t>Soldaki menüden DISCOVER seçin ve alanı </a:t>
            </a:r>
            <a:r>
              <a:rPr lang="tr-TR" dirty="0" err="1"/>
              <a:t>clickevent</a:t>
            </a:r>
            <a:r>
              <a:rPr lang="tr-TR" dirty="0"/>
              <a:t> olarak değiştirin.</a:t>
            </a:r>
          </a:p>
          <a:p>
            <a:r>
              <a:rPr lang="tr-TR" dirty="0" err="1"/>
              <a:t>Burda</a:t>
            </a:r>
            <a:r>
              <a:rPr lang="tr-TR" dirty="0"/>
              <a:t> veriler gözükür. Bu kısım son kullanıcıya da açılabilir.</a:t>
            </a: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EB0A7C63-803A-4657-A424-79995D6CD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476" y="24618"/>
            <a:ext cx="4096322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F9CF11CE-C12B-45B7-9F0B-F8F4ECF9182A}"/>
              </a:ext>
            </a:extLst>
          </p:cNvPr>
          <p:cNvSpPr txBox="1"/>
          <p:nvPr/>
        </p:nvSpPr>
        <p:spPr>
          <a:xfrm>
            <a:off x="618978" y="506437"/>
            <a:ext cx="113244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Veriler önce Kafka </a:t>
            </a:r>
            <a:r>
              <a:rPr lang="tr-TR" dirty="0" err="1"/>
              <a:t>Que</a:t>
            </a:r>
            <a:r>
              <a:rPr lang="tr-TR" dirty="0"/>
              <a:t> yazılacak.</a:t>
            </a:r>
          </a:p>
          <a:p>
            <a:endParaRPr lang="tr-TR" dirty="0"/>
          </a:p>
          <a:p>
            <a:r>
              <a:rPr lang="tr-TR" dirty="0"/>
              <a:t>Sonradan </a:t>
            </a:r>
            <a:r>
              <a:rPr lang="tr-TR" dirty="0" err="1"/>
              <a:t>ElasticSearch</a:t>
            </a:r>
            <a:r>
              <a:rPr lang="tr-TR" dirty="0"/>
              <a:t> e yazılacak ve analiz yapılacak.</a:t>
            </a:r>
          </a:p>
          <a:p>
            <a:endParaRPr lang="tr-TR" dirty="0"/>
          </a:p>
          <a:p>
            <a:r>
              <a:rPr lang="tr-TR" dirty="0"/>
              <a:t>VERİLERİ DİREK ELASTICSEARCH E YAZMAMAMIZIN SEBEBİ:</a:t>
            </a:r>
          </a:p>
          <a:p>
            <a:endParaRPr lang="tr-TR" dirty="0"/>
          </a:p>
          <a:p>
            <a:r>
              <a:rPr lang="tr-TR" dirty="0" err="1"/>
              <a:t>Elasticsearch</a:t>
            </a:r>
            <a:r>
              <a:rPr lang="tr-TR" dirty="0"/>
              <a:t> verileri yazarken </a:t>
            </a:r>
            <a:r>
              <a:rPr lang="tr-TR" dirty="0" err="1"/>
              <a:t>index</a:t>
            </a:r>
            <a:r>
              <a:rPr lang="tr-TR" dirty="0"/>
              <a:t> </a:t>
            </a:r>
            <a:r>
              <a:rPr lang="tr-TR" dirty="0" err="1"/>
              <a:t>leme</a:t>
            </a:r>
            <a:r>
              <a:rPr lang="tr-TR" dirty="0"/>
              <a:t> yaptığı için veri yazma hızı yavaş olur. Bu yüzden verileri daha hızlı kaydetmek için Kafka </a:t>
            </a:r>
            <a:r>
              <a:rPr lang="tr-TR" dirty="0" err="1"/>
              <a:t>Que</a:t>
            </a:r>
            <a:r>
              <a:rPr lang="tr-TR" dirty="0"/>
              <a:t> kullanıyoruz. Saniye de gelen binlerce data </a:t>
            </a:r>
            <a:r>
              <a:rPr lang="tr-TR" dirty="0" err="1"/>
              <a:t>elasticsearch</a:t>
            </a:r>
            <a:r>
              <a:rPr lang="tr-TR" dirty="0"/>
              <a:t> e yazmaya çalışırsak takılabilir.</a:t>
            </a:r>
          </a:p>
          <a:p>
            <a:endParaRPr lang="tr-TR" dirty="0"/>
          </a:p>
          <a:p>
            <a:r>
              <a:rPr lang="tr-TR" dirty="0"/>
              <a:t>Sonrasında yazdığımız service ile </a:t>
            </a:r>
            <a:r>
              <a:rPr lang="tr-TR" dirty="0" err="1"/>
              <a:t>kafka</a:t>
            </a:r>
            <a:r>
              <a:rPr lang="tr-TR" dirty="0"/>
              <a:t> dan verileri </a:t>
            </a:r>
            <a:r>
              <a:rPr lang="tr-TR" dirty="0" err="1"/>
              <a:t>consume</a:t>
            </a:r>
            <a:r>
              <a:rPr lang="tr-TR" dirty="0"/>
              <a:t> edip </a:t>
            </a:r>
            <a:r>
              <a:rPr lang="tr-TR" dirty="0" err="1"/>
              <a:t>elasticsearch</a:t>
            </a:r>
            <a:r>
              <a:rPr lang="tr-TR" dirty="0"/>
              <a:t> e göndereceğiz. </a:t>
            </a:r>
          </a:p>
        </p:txBody>
      </p:sp>
    </p:spTree>
    <p:extLst>
      <p:ext uri="{BB962C8B-B14F-4D97-AF65-F5344CB8AC3E}">
        <p14:creationId xmlns:p14="http://schemas.microsoft.com/office/powerpoint/2010/main" val="3166868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7947362A-E11F-4B55-A999-2BAD40DC2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101"/>
            <a:ext cx="12192000" cy="229549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7381EB2-EBAE-4D07-9C4A-5AE2D6026305}"/>
              </a:ext>
            </a:extLst>
          </p:cNvPr>
          <p:cNvSpPr txBox="1"/>
          <p:nvPr/>
        </p:nvSpPr>
        <p:spPr>
          <a:xfrm>
            <a:off x="3587262" y="351693"/>
            <a:ext cx="434336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 err="1"/>
              <a:t>İstanbuldan</a:t>
            </a:r>
            <a:r>
              <a:rPr lang="tr-TR" dirty="0"/>
              <a:t> yapılan tıklamaların listelenmesi</a:t>
            </a: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5EB50D1D-01D9-4CD0-AED6-2BAFE9201BE5}"/>
              </a:ext>
            </a:extLst>
          </p:cNvPr>
          <p:cNvSpPr/>
          <p:nvPr/>
        </p:nvSpPr>
        <p:spPr>
          <a:xfrm>
            <a:off x="0" y="171101"/>
            <a:ext cx="2686929" cy="61669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5CFCC245-F412-4DB1-8CEC-45EE1F49E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" y="2342520"/>
            <a:ext cx="4229690" cy="45154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8D52783B-79C4-4568-99DA-F084B0DE3AAB}"/>
              </a:ext>
            </a:extLst>
          </p:cNvPr>
          <p:cNvSpPr txBox="1"/>
          <p:nvPr/>
        </p:nvSpPr>
        <p:spPr>
          <a:xfrm>
            <a:off x="1988238" y="2599536"/>
            <a:ext cx="1490664" cy="923330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tr-TR" dirty="0" err="1"/>
              <a:t>İstanbuldan</a:t>
            </a:r>
            <a:endParaRPr lang="tr-TR" dirty="0"/>
          </a:p>
          <a:p>
            <a:r>
              <a:rPr lang="tr-TR" dirty="0"/>
              <a:t>kampanyalara</a:t>
            </a:r>
          </a:p>
          <a:p>
            <a:r>
              <a:rPr lang="tr-TR" dirty="0"/>
              <a:t>tıklayanlar.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0F38692E-46B7-4DAD-979F-EEC75A4D3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19" y="2981139"/>
            <a:ext cx="6184020" cy="1083453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0E657C60-E2DA-4A1F-93B7-AE2047FC9590}"/>
              </a:ext>
            </a:extLst>
          </p:cNvPr>
          <p:cNvSpPr txBox="1"/>
          <p:nvPr/>
        </p:nvSpPr>
        <p:spPr>
          <a:xfrm>
            <a:off x="4937760" y="4768948"/>
            <a:ext cx="5006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Burada kullanılan KIBANA QUERY LANGUAGE dilidir.</a:t>
            </a:r>
          </a:p>
          <a:p>
            <a:endParaRPr lang="tr-TR" dirty="0"/>
          </a:p>
          <a:p>
            <a:r>
              <a:rPr lang="tr-TR" dirty="0"/>
              <a:t>LUCENE komutlarını yazmak için KQL kapatılmalıdır.</a:t>
            </a:r>
          </a:p>
        </p:txBody>
      </p:sp>
    </p:spTree>
    <p:extLst>
      <p:ext uri="{BB962C8B-B14F-4D97-AF65-F5344CB8AC3E}">
        <p14:creationId xmlns:p14="http://schemas.microsoft.com/office/powerpoint/2010/main" val="2204294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95EA4147-2300-4CC4-AFEE-4281BD942DF9}"/>
              </a:ext>
            </a:extLst>
          </p:cNvPr>
          <p:cNvSpPr txBox="1"/>
          <p:nvPr/>
        </p:nvSpPr>
        <p:spPr>
          <a:xfrm>
            <a:off x="703384" y="647114"/>
            <a:ext cx="108321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Üst sağdaki SHARE seçeneğinden  PERMALINK e tıklayarak COPY LINK ile bağlantıyı alarak paylaşılabilir. Bu bağlantı ile veriler erişilebilir. </a:t>
            </a:r>
          </a:p>
          <a:p>
            <a:endParaRPr lang="tr-TR" dirty="0"/>
          </a:p>
          <a:p>
            <a:r>
              <a:rPr lang="tr-TR" dirty="0"/>
              <a:t>Yine üstteki SAVE linkinden kayıt ettikten sonra SHARE / CSV </a:t>
            </a:r>
            <a:r>
              <a:rPr lang="tr-TR" dirty="0" err="1"/>
              <a:t>Reports</a:t>
            </a:r>
            <a:r>
              <a:rPr lang="tr-TR" dirty="0"/>
              <a:t> / </a:t>
            </a:r>
            <a:r>
              <a:rPr lang="tr-TR" dirty="0" err="1"/>
              <a:t>Generate</a:t>
            </a:r>
            <a:r>
              <a:rPr lang="tr-TR" dirty="0"/>
              <a:t> CSV / </a:t>
            </a:r>
            <a:r>
              <a:rPr lang="tr-TR" dirty="0" err="1"/>
              <a:t>Downlad</a:t>
            </a:r>
            <a:r>
              <a:rPr lang="tr-TR" dirty="0"/>
              <a:t> Report ile </a:t>
            </a:r>
            <a:r>
              <a:rPr lang="tr-TR" dirty="0" err="1"/>
              <a:t>csv</a:t>
            </a:r>
            <a:r>
              <a:rPr lang="tr-TR" dirty="0"/>
              <a:t> dosyası oluşturulabilir.</a:t>
            </a:r>
          </a:p>
          <a:p>
            <a:endParaRPr lang="tr-TR" dirty="0"/>
          </a:p>
          <a:p>
            <a:r>
              <a:rPr lang="tr-TR" dirty="0"/>
              <a:t>Yine üstteki INSPECT kısmından istatistik bilgilerine erişebiliriz.</a:t>
            </a:r>
          </a:p>
        </p:txBody>
      </p:sp>
    </p:spTree>
    <p:extLst>
      <p:ext uri="{BB962C8B-B14F-4D97-AF65-F5344CB8AC3E}">
        <p14:creationId xmlns:p14="http://schemas.microsoft.com/office/powerpoint/2010/main" val="1040998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4600D64B-D36A-4707-BF2E-BE782E196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6D27D719-28CC-452B-8BCC-EFADE5237E34}"/>
              </a:ext>
            </a:extLst>
          </p:cNvPr>
          <p:cNvSpPr txBox="1"/>
          <p:nvPr/>
        </p:nvSpPr>
        <p:spPr>
          <a:xfrm>
            <a:off x="497058" y="4557933"/>
            <a:ext cx="11197883" cy="120032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tr-TR" dirty="0"/>
              <a:t>Sol menüden DASHBOARD / </a:t>
            </a:r>
            <a:r>
              <a:rPr lang="tr-TR" dirty="0" err="1"/>
              <a:t>Create</a:t>
            </a:r>
            <a:r>
              <a:rPr lang="tr-TR" dirty="0"/>
              <a:t> new </a:t>
            </a:r>
            <a:r>
              <a:rPr lang="tr-TR" dirty="0" err="1"/>
              <a:t>dashboard</a:t>
            </a:r>
            <a:r>
              <a:rPr lang="tr-TR" dirty="0"/>
              <a:t> ile yeni bir </a:t>
            </a:r>
            <a:r>
              <a:rPr lang="tr-TR" dirty="0" err="1"/>
              <a:t>dashboard</a:t>
            </a:r>
            <a:r>
              <a:rPr lang="tr-TR" dirty="0"/>
              <a:t> oluşturulabilir.</a:t>
            </a:r>
          </a:p>
          <a:p>
            <a:endParaRPr lang="tr-TR" dirty="0"/>
          </a:p>
          <a:p>
            <a:r>
              <a:rPr lang="tr-TR" dirty="0"/>
              <a:t>Ekrandaki Show </a:t>
            </a:r>
            <a:r>
              <a:rPr lang="tr-TR" dirty="0" err="1"/>
              <a:t>dates</a:t>
            </a:r>
            <a:r>
              <a:rPr lang="tr-TR" dirty="0"/>
              <a:t> kısmından zamana göre sorgu oluşturulabilir.  </a:t>
            </a:r>
            <a:r>
              <a:rPr lang="tr-TR" dirty="0" err="1"/>
              <a:t>Create</a:t>
            </a:r>
            <a:r>
              <a:rPr lang="tr-TR" dirty="0"/>
              <a:t> New / </a:t>
            </a:r>
            <a:r>
              <a:rPr lang="tr-TR" dirty="0" err="1"/>
              <a:t>Metrics</a:t>
            </a:r>
            <a:r>
              <a:rPr lang="tr-TR" dirty="0"/>
              <a:t>  / </a:t>
            </a:r>
            <a:r>
              <a:rPr lang="tr-TR" dirty="0" err="1"/>
              <a:t>clickevent</a:t>
            </a:r>
            <a:r>
              <a:rPr lang="tr-TR" dirty="0"/>
              <a:t> ile farklı </a:t>
            </a:r>
            <a:r>
              <a:rPr lang="tr-TR" dirty="0" err="1"/>
              <a:t>dashboard</a:t>
            </a:r>
            <a:r>
              <a:rPr lang="tr-TR" dirty="0"/>
              <a:t> </a:t>
            </a:r>
            <a:r>
              <a:rPr lang="tr-TR" dirty="0" err="1"/>
              <a:t>lar</a:t>
            </a:r>
            <a:r>
              <a:rPr lang="tr-TR" dirty="0"/>
              <a:t> oluşturulabilir.</a:t>
            </a:r>
          </a:p>
        </p:txBody>
      </p:sp>
    </p:spTree>
    <p:extLst>
      <p:ext uri="{BB962C8B-B14F-4D97-AF65-F5344CB8AC3E}">
        <p14:creationId xmlns:p14="http://schemas.microsoft.com/office/powerpoint/2010/main" val="3668684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8BD391E-6D2B-4D30-ADDF-1429517B5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38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C626AD5-68F1-4399-8A69-4DD23D9C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39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8F048184-3EA4-4209-A943-45C8F8610BEE}"/>
              </a:ext>
            </a:extLst>
          </p:cNvPr>
          <p:cNvSpPr txBox="1"/>
          <p:nvPr/>
        </p:nvSpPr>
        <p:spPr>
          <a:xfrm>
            <a:off x="562708" y="956603"/>
            <a:ext cx="113611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ELASTICSEARCH E VERİ GELDİKÇE KİBANA DA OLUŞTURULAN DASHBOARD LAR OTOMATİK OLARAK GÜNCELLENECEKTİR.</a:t>
            </a:r>
          </a:p>
          <a:p>
            <a:endParaRPr lang="tr-TR" dirty="0"/>
          </a:p>
          <a:p>
            <a:r>
              <a:rPr lang="tr-TR" dirty="0"/>
              <a:t>HAZIRLANAN BÜTÜN VİSUALİZATİON GRAFİKLERİ KAYIT EDİLİNCE DASHBOARD KISMINA EKLENMEKTEDİR.</a:t>
            </a:r>
          </a:p>
          <a:p>
            <a:endParaRPr lang="tr-TR" dirty="0"/>
          </a:p>
          <a:p>
            <a:r>
              <a:rPr lang="tr-TR" dirty="0"/>
              <a:t>VE BU DASHBOARD SHARE İLE BAĞLANTISI ALINIP HERHANGİ BİR SİTEYE GÖMÜLEBİLİR.</a:t>
            </a:r>
          </a:p>
        </p:txBody>
      </p:sp>
    </p:spTree>
    <p:extLst>
      <p:ext uri="{BB962C8B-B14F-4D97-AF65-F5344CB8AC3E}">
        <p14:creationId xmlns:p14="http://schemas.microsoft.com/office/powerpoint/2010/main" val="1168081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01CBAC1-581F-4E82-8D45-50786DDA1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16" t="6338" r="4115" b="12392"/>
          <a:stretch/>
        </p:blipFill>
        <p:spPr>
          <a:xfrm>
            <a:off x="5908431" y="436098"/>
            <a:ext cx="5781821" cy="6324867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BEFC2BDC-8126-4DB6-939A-90C1F56BA7FC}"/>
              </a:ext>
            </a:extLst>
          </p:cNvPr>
          <p:cNvSpPr txBox="1"/>
          <p:nvPr/>
        </p:nvSpPr>
        <p:spPr>
          <a:xfrm>
            <a:off x="801858" y="1758462"/>
            <a:ext cx="43892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DASHBOARD BAĞLANTISI YANDAKİ GİBİ</a:t>
            </a:r>
          </a:p>
          <a:p>
            <a:r>
              <a:rPr lang="tr-TR" dirty="0"/>
              <a:t>BASİT BİR WEB SAYFASINA EKLENDİĞİNDE DE</a:t>
            </a:r>
          </a:p>
          <a:p>
            <a:r>
              <a:rPr lang="tr-TR" dirty="0"/>
              <a:t>GÖZÜKMEKTEDİR.</a:t>
            </a:r>
          </a:p>
        </p:txBody>
      </p:sp>
    </p:spTree>
    <p:extLst>
      <p:ext uri="{BB962C8B-B14F-4D97-AF65-F5344CB8AC3E}">
        <p14:creationId xmlns:p14="http://schemas.microsoft.com/office/powerpoint/2010/main" val="11198997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00986A73-DE38-42CE-95D3-A9D4D42856CA}"/>
              </a:ext>
            </a:extLst>
          </p:cNvPr>
          <p:cNvSpPr txBox="1"/>
          <p:nvPr/>
        </p:nvSpPr>
        <p:spPr>
          <a:xfrm>
            <a:off x="970671" y="450166"/>
            <a:ext cx="1091652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FrontEnd</a:t>
            </a:r>
            <a:r>
              <a:rPr lang="tr-TR" dirty="0"/>
              <a:t> kullanarak projeyi geliştirmek için aşağıdaki değişiklikler yapıldı.</a:t>
            </a:r>
          </a:p>
          <a:p>
            <a:endParaRPr lang="tr-TR" dirty="0"/>
          </a:p>
          <a:p>
            <a:r>
              <a:rPr lang="tr-TR" dirty="0" err="1"/>
              <a:t>ProducerServiceImp</a:t>
            </a:r>
            <a:r>
              <a:rPr lang="tr-TR" dirty="0"/>
              <a:t> </a:t>
            </a:r>
            <a:r>
              <a:rPr lang="tr-TR" dirty="0" err="1"/>
              <a:t>sınfından</a:t>
            </a:r>
            <a:r>
              <a:rPr lang="tr-TR" dirty="0"/>
              <a:t> </a:t>
            </a:r>
            <a:r>
              <a:rPr lang="tr-TR" dirty="0" err="1"/>
              <a:t>ProducerServiceImpFrontEnd</a:t>
            </a:r>
            <a:r>
              <a:rPr lang="tr-TR" dirty="0"/>
              <a:t> adında kopyası oluşturuldu.</a:t>
            </a:r>
          </a:p>
          <a:p>
            <a:endParaRPr lang="tr-TR" dirty="0"/>
          </a:p>
          <a:p>
            <a:r>
              <a:rPr lang="tr-TR" dirty="0" err="1"/>
              <a:t>ProducerServiceImp</a:t>
            </a:r>
            <a:r>
              <a:rPr lang="tr-TR" dirty="0"/>
              <a:t> </a:t>
            </a:r>
            <a:r>
              <a:rPr lang="tr-TR" dirty="0">
                <a:sym typeface="Wingdings" panose="05000000000000000000" pitchFamily="2" charset="2"/>
              </a:rPr>
              <a:t> Verileri </a:t>
            </a:r>
            <a:r>
              <a:rPr lang="tr-TR" dirty="0" err="1">
                <a:sym typeface="Wingdings" panose="05000000000000000000" pitchFamily="2" charset="2"/>
              </a:rPr>
              <a:t>random</a:t>
            </a:r>
            <a:r>
              <a:rPr lang="tr-TR" dirty="0">
                <a:sym typeface="Wingdings" panose="05000000000000000000" pitchFamily="2" charset="2"/>
              </a:rPr>
              <a:t> olarak gönderirken kullanılacak.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 err="1">
                <a:sym typeface="Wingdings" panose="05000000000000000000" pitchFamily="2" charset="2"/>
              </a:rPr>
              <a:t>ProducerServiceImpFrontEnd</a:t>
            </a:r>
            <a:r>
              <a:rPr lang="tr-TR" dirty="0">
                <a:sym typeface="Wingdings" panose="05000000000000000000" pitchFamily="2" charset="2"/>
              </a:rPr>
              <a:t>  Veriler </a:t>
            </a:r>
            <a:r>
              <a:rPr lang="tr-TR" dirty="0" err="1">
                <a:sym typeface="Wingdings" panose="05000000000000000000" pitchFamily="2" charset="2"/>
              </a:rPr>
              <a:t>frontend</a:t>
            </a:r>
            <a:r>
              <a:rPr lang="tr-TR" dirty="0">
                <a:sym typeface="Wingdings" panose="05000000000000000000" pitchFamily="2" charset="2"/>
              </a:rPr>
              <a:t> sitesinden gönderilirken kullanılacak.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>
                <a:sym typeface="Wingdings" panose="05000000000000000000" pitchFamily="2" charset="2"/>
              </a:rPr>
              <a:t>PROGRAM ÇALIŞTIĞINDA </a:t>
            </a:r>
            <a:r>
              <a:rPr lang="tr-TR" dirty="0" err="1">
                <a:sym typeface="Wingdings" panose="05000000000000000000" pitchFamily="2" charset="2"/>
              </a:rPr>
              <a:t>ClickController</a:t>
            </a:r>
            <a:r>
              <a:rPr lang="tr-TR" dirty="0">
                <a:sym typeface="Wingdings" panose="05000000000000000000" pitchFamily="2" charset="2"/>
              </a:rPr>
              <a:t> SINFININ HANGİSİNİ KULLANMASI GEREKTİĞİNİ BELİRLEMEK İÇİN </a:t>
            </a:r>
          </a:p>
          <a:p>
            <a:r>
              <a:rPr lang="tr-TR" dirty="0">
                <a:sym typeface="Wingdings" panose="05000000000000000000" pitchFamily="2" charset="2"/>
              </a:rPr>
              <a:t>@Qualifier() </a:t>
            </a:r>
            <a:r>
              <a:rPr lang="tr-TR" dirty="0" err="1">
                <a:sym typeface="Wingdings" panose="05000000000000000000" pitchFamily="2" charset="2"/>
              </a:rPr>
              <a:t>annotation</a:t>
            </a:r>
            <a:r>
              <a:rPr lang="tr-TR" dirty="0">
                <a:sym typeface="Wingdings" panose="05000000000000000000" pitchFamily="2" charset="2"/>
              </a:rPr>
              <a:t> u eklenmesi gerekir.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 err="1">
                <a:sym typeface="Wingdings" panose="05000000000000000000" pitchFamily="2" charset="2"/>
              </a:rPr>
              <a:t>ProducerServiceImp</a:t>
            </a:r>
            <a:r>
              <a:rPr lang="tr-TR" dirty="0">
                <a:sym typeface="Wingdings" panose="05000000000000000000" pitchFamily="2" charset="2"/>
              </a:rPr>
              <a:t> </a:t>
            </a:r>
            <a:r>
              <a:rPr lang="tr-TR" dirty="0" err="1">
                <a:sym typeface="Wingdings" panose="05000000000000000000" pitchFamily="2" charset="2"/>
              </a:rPr>
              <a:t>sınfına</a:t>
            </a:r>
            <a:r>
              <a:rPr lang="tr-TR" dirty="0">
                <a:sym typeface="Wingdings" panose="05000000000000000000" pitchFamily="2" charset="2"/>
              </a:rPr>
              <a:t> sınıf adından önce @Qualifier("random") eklendi.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 err="1">
                <a:sym typeface="Wingdings" panose="05000000000000000000" pitchFamily="2" charset="2"/>
              </a:rPr>
              <a:t>ProducerServiceImpFrontEnd</a:t>
            </a:r>
            <a:r>
              <a:rPr lang="tr-TR" dirty="0">
                <a:sym typeface="Wingdings" panose="05000000000000000000" pitchFamily="2" charset="2"/>
              </a:rPr>
              <a:t> sınıfına sınıf adından önce @Qualifier("click") eklendi.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>
                <a:sym typeface="Wingdings" panose="05000000000000000000" pitchFamily="2" charset="2"/>
              </a:rPr>
              <a:t>Proje başlatılmadan önce hangi sınıf kullanılacak ise CLICKCONTROLLER.JAVA sınıfında belirtilmelidir. Bunun için sınıfta </a:t>
            </a:r>
            <a:r>
              <a:rPr lang="tr-TR" dirty="0" err="1">
                <a:sym typeface="Wingdings" panose="05000000000000000000" pitchFamily="2" charset="2"/>
              </a:rPr>
              <a:t>ProducerService</a:t>
            </a:r>
            <a:r>
              <a:rPr lang="tr-TR" dirty="0">
                <a:sym typeface="Wingdings" panose="05000000000000000000" pitchFamily="2" charset="2"/>
              </a:rPr>
              <a:t> nesnesi üretilirken @Qualifier() ile hangi </a:t>
            </a:r>
            <a:r>
              <a:rPr lang="tr-TR" dirty="0" err="1">
                <a:sym typeface="Wingdings" panose="05000000000000000000" pitchFamily="2" charset="2"/>
              </a:rPr>
              <a:t>producerservice</a:t>
            </a:r>
            <a:r>
              <a:rPr lang="tr-TR" dirty="0">
                <a:sym typeface="Wingdings" panose="05000000000000000000" pitchFamily="2" charset="2"/>
              </a:rPr>
              <a:t> in kullanılacağı belirtilmelidir.</a:t>
            </a:r>
          </a:p>
          <a:p>
            <a:r>
              <a:rPr lang="tr-TR" dirty="0">
                <a:sym typeface="Wingdings" panose="05000000000000000000" pitchFamily="2" charset="2"/>
              </a:rPr>
              <a:t>Yani </a:t>
            </a:r>
            <a:r>
              <a:rPr lang="tr-TR" dirty="0" err="1">
                <a:sym typeface="Wingdings" panose="05000000000000000000" pitchFamily="2" charset="2"/>
              </a:rPr>
              <a:t>ProducerService</a:t>
            </a:r>
            <a:r>
              <a:rPr lang="tr-TR" dirty="0">
                <a:sym typeface="Wingdings" panose="05000000000000000000" pitchFamily="2" charset="2"/>
              </a:rPr>
              <a:t> </a:t>
            </a:r>
            <a:r>
              <a:rPr lang="tr-TR" dirty="0" err="1">
                <a:sym typeface="Wingdings" panose="05000000000000000000" pitchFamily="2" charset="2"/>
              </a:rPr>
              <a:t>producerService</a:t>
            </a:r>
            <a:r>
              <a:rPr lang="tr-TR" dirty="0">
                <a:sym typeface="Wingdings" panose="05000000000000000000" pitchFamily="2" charset="2"/>
              </a:rPr>
              <a:t>; tanımlamasından önce @Qualifier("click") ya da @Qualifier("random") yazılmalıdır.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28774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C7568F-F238-4603-8240-7A5863759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1317" y="181957"/>
            <a:ext cx="6118598" cy="649408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@Service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@Qualifier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"click"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ProducerServiceImpFrontEnd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implements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ProducerService{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@Autowired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MessageProducer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kafkaProducer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Gson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gson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jsonObject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@PostConstruct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init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gson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Gson()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jsonObject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ClickRequest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producer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(ClickRequest request) 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String jsonData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gson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.toJson(request)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.println(jsonData)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kafkaProducer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.send(jsonData)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request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405EDF7-9F7B-4BE8-A89A-D379E651B41A}"/>
              </a:ext>
            </a:extLst>
          </p:cNvPr>
          <p:cNvSpPr txBox="1"/>
          <p:nvPr/>
        </p:nvSpPr>
        <p:spPr>
          <a:xfrm>
            <a:off x="351692" y="1997612"/>
            <a:ext cx="47041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FrontEnd</a:t>
            </a:r>
            <a:r>
              <a:rPr lang="tr-TR" dirty="0"/>
              <a:t> kullanacak </a:t>
            </a:r>
            <a:r>
              <a:rPr lang="tr-TR" dirty="0" err="1"/>
              <a:t>producerservice</a:t>
            </a:r>
            <a:r>
              <a:rPr lang="tr-TR" dirty="0"/>
              <a:t> sınıfı</a:t>
            </a:r>
          </a:p>
          <a:p>
            <a:endParaRPr lang="tr-TR" dirty="0"/>
          </a:p>
          <a:p>
            <a:r>
              <a:rPr lang="tr-TR" dirty="0"/>
              <a:t>Burada </a:t>
            </a:r>
            <a:r>
              <a:rPr lang="tr-TR" dirty="0" err="1"/>
              <a:t>producer</a:t>
            </a:r>
            <a:r>
              <a:rPr lang="tr-TR" dirty="0"/>
              <a:t>() metodunun dönüş tipi de</a:t>
            </a:r>
          </a:p>
          <a:p>
            <a:r>
              <a:rPr lang="tr-TR" dirty="0"/>
              <a:t>model olacak şekilde değiştirildiğine dikkat edin.</a:t>
            </a:r>
          </a:p>
        </p:txBody>
      </p:sp>
    </p:spTree>
    <p:extLst>
      <p:ext uri="{BB962C8B-B14F-4D97-AF65-F5344CB8AC3E}">
        <p14:creationId xmlns:p14="http://schemas.microsoft.com/office/powerpoint/2010/main" val="1836586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E1FA1F-D55B-4361-A50C-E54EA5324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6412" y="2039295"/>
            <a:ext cx="8032652" cy="10772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interface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ProducerService 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ClickRequest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producer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(ClickRequest request)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CB6EBC8A-5EE4-4CDF-A3BF-66CF57BC2C1F}"/>
              </a:ext>
            </a:extLst>
          </p:cNvPr>
          <p:cNvSpPr txBox="1"/>
          <p:nvPr/>
        </p:nvSpPr>
        <p:spPr>
          <a:xfrm>
            <a:off x="309489" y="1139483"/>
            <a:ext cx="3221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Interface</a:t>
            </a:r>
            <a:r>
              <a:rPr lang="tr-TR" dirty="0"/>
              <a:t> teki </a:t>
            </a:r>
            <a:r>
              <a:rPr lang="tr-TR" dirty="0" err="1"/>
              <a:t>producer</a:t>
            </a:r>
            <a:r>
              <a:rPr lang="tr-TR" dirty="0"/>
              <a:t>()</a:t>
            </a:r>
          </a:p>
          <a:p>
            <a:r>
              <a:rPr lang="tr-TR" dirty="0"/>
              <a:t>metodunun dönüş türü model</a:t>
            </a:r>
          </a:p>
          <a:p>
            <a:r>
              <a:rPr lang="tr-TR" dirty="0"/>
              <a:t>yani </a:t>
            </a:r>
            <a:r>
              <a:rPr lang="tr-TR" dirty="0" err="1"/>
              <a:t>ClickRequest</a:t>
            </a:r>
            <a:r>
              <a:rPr lang="tr-TR" dirty="0"/>
              <a:t> olacak şekilde </a:t>
            </a:r>
          </a:p>
          <a:p>
            <a:r>
              <a:rPr lang="tr-TR" dirty="0"/>
              <a:t>değiştirildi.</a:t>
            </a:r>
          </a:p>
        </p:txBody>
      </p:sp>
    </p:spTree>
    <p:extLst>
      <p:ext uri="{BB962C8B-B14F-4D97-AF65-F5344CB8AC3E}">
        <p14:creationId xmlns:p14="http://schemas.microsoft.com/office/powerpoint/2010/main" val="683382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3D440E1-A830-48FA-A125-BDD7C80A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F1308FCA-F4E9-4F1D-86A4-1A5FD230894A}"/>
              </a:ext>
            </a:extLst>
          </p:cNvPr>
          <p:cNvSpPr txBox="1"/>
          <p:nvPr/>
        </p:nvSpPr>
        <p:spPr>
          <a:xfrm>
            <a:off x="383458" y="3819832"/>
            <a:ext cx="1622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Veri toplayacağımız</a:t>
            </a:r>
          </a:p>
          <a:p>
            <a:r>
              <a:rPr lang="tr-TR" dirty="0"/>
              <a:t>site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BCB28E7D-0C82-4AA9-B26A-FD68409CA872}"/>
              </a:ext>
            </a:extLst>
          </p:cNvPr>
          <p:cNvSpPr txBox="1"/>
          <p:nvPr/>
        </p:nvSpPr>
        <p:spPr>
          <a:xfrm>
            <a:off x="2566220" y="3819832"/>
            <a:ext cx="19910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HTTP metotları ile veriyi alacak ve çeşitli transformasyonlar yapılacak. Veriyi belli bir yapıya çevireceğiz </a:t>
            </a:r>
            <a:r>
              <a:rPr lang="tr-TR" dirty="0" err="1"/>
              <a:t>json</a:t>
            </a:r>
            <a:r>
              <a:rPr lang="tr-TR" dirty="0"/>
              <a:t> gibi. Sonra </a:t>
            </a:r>
            <a:r>
              <a:rPr lang="tr-TR" dirty="0" err="1"/>
              <a:t>kafkaya</a:t>
            </a:r>
            <a:r>
              <a:rPr lang="tr-TR" dirty="0"/>
              <a:t> göndereceğiz.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70E21151-C9B3-4827-99E9-FA92FA74FE4C}"/>
              </a:ext>
            </a:extLst>
          </p:cNvPr>
          <p:cNvSpPr txBox="1"/>
          <p:nvPr/>
        </p:nvSpPr>
        <p:spPr>
          <a:xfrm>
            <a:off x="5100484" y="3819832"/>
            <a:ext cx="1991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Kafka da veriler anlık olarak geçici bir süre tutulacak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9378FBBB-BF66-4721-BAF9-90127409BD3A}"/>
              </a:ext>
            </a:extLst>
          </p:cNvPr>
          <p:cNvSpPr txBox="1"/>
          <p:nvPr/>
        </p:nvSpPr>
        <p:spPr>
          <a:xfrm>
            <a:off x="7379110" y="3819832"/>
            <a:ext cx="19910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Consumer </a:t>
            </a:r>
            <a:r>
              <a:rPr lang="tr-TR" dirty="0" err="1"/>
              <a:t>job</a:t>
            </a:r>
            <a:r>
              <a:rPr lang="tr-TR" dirty="0"/>
              <a:t> sürekli çalışarak</a:t>
            </a:r>
          </a:p>
          <a:p>
            <a:r>
              <a:rPr lang="tr-TR" dirty="0"/>
              <a:t>verileri </a:t>
            </a:r>
            <a:r>
              <a:rPr lang="tr-TR" dirty="0" err="1"/>
              <a:t>kafkadan</a:t>
            </a:r>
            <a:r>
              <a:rPr lang="tr-TR" dirty="0"/>
              <a:t> </a:t>
            </a:r>
            <a:r>
              <a:rPr lang="tr-TR" dirty="0" err="1"/>
              <a:t>consume</a:t>
            </a:r>
            <a:r>
              <a:rPr lang="tr-TR" dirty="0"/>
              <a:t> edecek.</a:t>
            </a:r>
          </a:p>
          <a:p>
            <a:r>
              <a:rPr lang="tr-TR" dirty="0"/>
              <a:t>Ver verileri </a:t>
            </a:r>
            <a:r>
              <a:rPr lang="tr-TR" dirty="0" err="1"/>
              <a:t>elasticsearch</a:t>
            </a:r>
            <a:r>
              <a:rPr lang="tr-TR" dirty="0"/>
              <a:t> e gönderecek.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D75F687A-CB04-4BB7-9012-E5A98448E6DA}"/>
              </a:ext>
            </a:extLst>
          </p:cNvPr>
          <p:cNvSpPr txBox="1"/>
          <p:nvPr/>
        </p:nvSpPr>
        <p:spPr>
          <a:xfrm>
            <a:off x="9942871" y="1332271"/>
            <a:ext cx="1991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Verileri alırken direk </a:t>
            </a:r>
            <a:r>
              <a:rPr lang="tr-TR" dirty="0" err="1"/>
              <a:t>indexleme</a:t>
            </a:r>
            <a:r>
              <a:rPr lang="tr-TR" dirty="0"/>
              <a:t> yapacak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66038108-E62C-40A6-885F-3A7CC1A1BF14}"/>
              </a:ext>
            </a:extLst>
          </p:cNvPr>
          <p:cNvSpPr txBox="1"/>
          <p:nvPr/>
        </p:nvSpPr>
        <p:spPr>
          <a:xfrm>
            <a:off x="9625780" y="5389492"/>
            <a:ext cx="2438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Dashboard üzerinden kim ne kadar tıkladı gibi</a:t>
            </a:r>
          </a:p>
          <a:p>
            <a:r>
              <a:rPr lang="tr-TR" dirty="0" err="1"/>
              <a:t>dashboard</a:t>
            </a:r>
            <a:r>
              <a:rPr lang="tr-TR" dirty="0"/>
              <a:t> hazırlanacak.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FCF26C6A-AECF-42D8-9119-C98CBA80AB31}"/>
              </a:ext>
            </a:extLst>
          </p:cNvPr>
          <p:cNvSpPr txBox="1"/>
          <p:nvPr/>
        </p:nvSpPr>
        <p:spPr>
          <a:xfrm>
            <a:off x="3642852" y="987423"/>
            <a:ext cx="3832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Veriler </a:t>
            </a:r>
            <a:r>
              <a:rPr lang="tr-TR" dirty="0" err="1"/>
              <a:t>apiden</a:t>
            </a:r>
            <a:r>
              <a:rPr lang="tr-TR" dirty="0"/>
              <a:t> </a:t>
            </a:r>
            <a:r>
              <a:rPr lang="tr-TR" dirty="0" err="1"/>
              <a:t>kafkaya</a:t>
            </a:r>
            <a:r>
              <a:rPr lang="tr-TR" dirty="0"/>
              <a:t> </a:t>
            </a:r>
            <a:r>
              <a:rPr lang="tr-TR" dirty="0" err="1"/>
              <a:t>json</a:t>
            </a:r>
            <a:r>
              <a:rPr lang="tr-TR" dirty="0"/>
              <a:t> formatında</a:t>
            </a:r>
          </a:p>
          <a:p>
            <a:r>
              <a:rPr lang="tr-TR" dirty="0"/>
              <a:t>gönderilecek. Burada </a:t>
            </a:r>
            <a:r>
              <a:rPr lang="tr-TR" dirty="0" err="1"/>
              <a:t>field</a:t>
            </a:r>
            <a:r>
              <a:rPr lang="tr-TR" dirty="0"/>
              <a:t> </a:t>
            </a:r>
            <a:r>
              <a:rPr lang="tr-TR" dirty="0" err="1"/>
              <a:t>lerin</a:t>
            </a:r>
            <a:endParaRPr lang="tr-TR" dirty="0"/>
          </a:p>
          <a:p>
            <a:r>
              <a:rPr lang="tr-TR" dirty="0"/>
              <a:t>tiplerine dikkat etmemiz gerekir.</a:t>
            </a:r>
          </a:p>
          <a:p>
            <a:r>
              <a:rPr lang="tr-TR" dirty="0"/>
              <a:t>Ve bu kısım sürekli çalışacak olan</a:t>
            </a:r>
          </a:p>
          <a:p>
            <a:r>
              <a:rPr lang="tr-TR" dirty="0"/>
              <a:t>bir iş kısmıdır.</a:t>
            </a:r>
          </a:p>
        </p:txBody>
      </p:sp>
    </p:spTree>
    <p:extLst>
      <p:ext uri="{BB962C8B-B14F-4D97-AF65-F5344CB8AC3E}">
        <p14:creationId xmlns:p14="http://schemas.microsoft.com/office/powerpoint/2010/main" val="4183563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32A9DA-D8DD-4944-8C8F-1A806B678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11388"/>
            <a:ext cx="5356018" cy="15696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@Service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@Qualifier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"random"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class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ProducerServiceImp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implements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ProducerService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@Autowired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MessageProducer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kafkaProducer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5760A0-8A76-4BED-89EB-96BDECEDB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548038"/>
            <a:ext cx="4572790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ClickRequest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producer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(ClickRequest request) 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//Suni Veri İçin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6334768D-3474-4C78-8A94-A428223C8023}"/>
              </a:ext>
            </a:extLst>
          </p:cNvPr>
          <p:cNvSpPr txBox="1"/>
          <p:nvPr/>
        </p:nvSpPr>
        <p:spPr>
          <a:xfrm>
            <a:off x="281354" y="787791"/>
            <a:ext cx="3863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ProducerServiceImp.java sınıfı </a:t>
            </a:r>
          </a:p>
          <a:p>
            <a:r>
              <a:rPr lang="tr-TR" dirty="0"/>
              <a:t>@Qualifier("random") olarak ayarlandı.</a:t>
            </a:r>
          </a:p>
          <a:p>
            <a:endParaRPr lang="tr-TR" dirty="0"/>
          </a:p>
          <a:p>
            <a:r>
              <a:rPr lang="tr-TR" dirty="0"/>
              <a:t>Ayrıca metodun dönüş türü değiştirildi.</a:t>
            </a:r>
          </a:p>
        </p:txBody>
      </p:sp>
    </p:spTree>
    <p:extLst>
      <p:ext uri="{BB962C8B-B14F-4D97-AF65-F5344CB8AC3E}">
        <p14:creationId xmlns:p14="http://schemas.microsoft.com/office/powerpoint/2010/main" val="415575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7C58498F-F9ED-459F-A358-9B82E4927951}"/>
              </a:ext>
            </a:extLst>
          </p:cNvPr>
          <p:cNvSpPr txBox="1"/>
          <p:nvPr/>
        </p:nvSpPr>
        <p:spPr>
          <a:xfrm>
            <a:off x="239151" y="464234"/>
            <a:ext cx="114511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Frontend</a:t>
            </a:r>
            <a:r>
              <a:rPr lang="tr-TR" dirty="0"/>
              <a:t> için </a:t>
            </a:r>
            <a:r>
              <a:rPr lang="tr-TR" dirty="0" err="1"/>
              <a:t>demoeticaret</a:t>
            </a:r>
            <a:r>
              <a:rPr lang="tr-TR" dirty="0"/>
              <a:t> uygulaması kullanıldı.</a:t>
            </a:r>
          </a:p>
          <a:p>
            <a:endParaRPr lang="tr-TR" dirty="0"/>
          </a:p>
          <a:p>
            <a:r>
              <a:rPr lang="tr-TR" dirty="0"/>
              <a:t>Projeyi çalıştırmak için;</a:t>
            </a:r>
          </a:p>
          <a:p>
            <a:endParaRPr lang="tr-TR" dirty="0"/>
          </a:p>
          <a:p>
            <a:r>
              <a:rPr lang="tr-TR" dirty="0"/>
              <a:t>Proje node.js de hazırlanmıştır. Önce node.js kurulumunun yapılması gerekir.</a:t>
            </a:r>
          </a:p>
          <a:p>
            <a:endParaRPr lang="tr-TR" dirty="0"/>
          </a:p>
          <a:p>
            <a:r>
              <a:rPr lang="tr-TR" dirty="0"/>
              <a:t>Proje </a:t>
            </a:r>
            <a:r>
              <a:rPr lang="tr-TR" dirty="0" err="1"/>
              <a:t>kasöründe</a:t>
            </a:r>
            <a:r>
              <a:rPr lang="tr-TR" dirty="0"/>
              <a:t> </a:t>
            </a:r>
            <a:r>
              <a:rPr lang="tr-TR" dirty="0" err="1"/>
              <a:t>cmd</a:t>
            </a:r>
            <a:r>
              <a:rPr lang="tr-TR" dirty="0"/>
              <a:t> den kütüphaneleri yüklemek için </a:t>
            </a:r>
            <a:r>
              <a:rPr lang="tr-TR" dirty="0" err="1"/>
              <a:t>npm</a:t>
            </a:r>
            <a:r>
              <a:rPr lang="tr-TR" dirty="0"/>
              <a:t> </a:t>
            </a:r>
            <a:r>
              <a:rPr lang="tr-TR" dirty="0" err="1"/>
              <a:t>install</a:t>
            </a:r>
            <a:r>
              <a:rPr lang="tr-TR" dirty="0"/>
              <a:t> komutunu girmemiz gerekir.</a:t>
            </a:r>
          </a:p>
          <a:p>
            <a:endParaRPr lang="tr-TR" dirty="0"/>
          </a:p>
          <a:p>
            <a:r>
              <a:rPr lang="tr-TR" dirty="0"/>
              <a:t>HATA-AÇIKLMA : Bu komut verilinde dosyaların bulunduğu </a:t>
            </a:r>
            <a:r>
              <a:rPr lang="tr-TR" dirty="0" err="1"/>
              <a:t>hdd</a:t>
            </a:r>
            <a:r>
              <a:rPr lang="tr-TR" dirty="0"/>
              <a:t> formatı </a:t>
            </a:r>
            <a:r>
              <a:rPr lang="tr-TR" dirty="0" err="1"/>
              <a:t>ext-fat</a:t>
            </a:r>
            <a:r>
              <a:rPr lang="tr-TR" dirty="0"/>
              <a:t> ise hata gelmektedir. Bunun için sitenin </a:t>
            </a:r>
            <a:r>
              <a:rPr lang="tr-TR" dirty="0" err="1"/>
              <a:t>ntfs</a:t>
            </a:r>
            <a:r>
              <a:rPr lang="tr-TR" dirty="0"/>
              <a:t> olan bir yere</a:t>
            </a:r>
          </a:p>
          <a:p>
            <a:r>
              <a:rPr lang="tr-TR" dirty="0"/>
              <a:t>kopyalamak sorunu çözmektedir.</a:t>
            </a:r>
          </a:p>
          <a:p>
            <a:endParaRPr lang="tr-TR" dirty="0"/>
          </a:p>
          <a:p>
            <a:r>
              <a:rPr lang="tr-TR" dirty="0"/>
              <a:t>Projeyi başlatmak için de </a:t>
            </a:r>
            <a:r>
              <a:rPr lang="tr-TR" dirty="0" err="1"/>
              <a:t>npm</a:t>
            </a:r>
            <a:r>
              <a:rPr lang="tr-TR" dirty="0"/>
              <a:t> start yazmamız gerekir. Bu komut siteyi başlatacaktır.</a:t>
            </a:r>
          </a:p>
        </p:txBody>
      </p:sp>
    </p:spTree>
    <p:extLst>
      <p:ext uri="{BB962C8B-B14F-4D97-AF65-F5344CB8AC3E}">
        <p14:creationId xmlns:p14="http://schemas.microsoft.com/office/powerpoint/2010/main" val="906937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19F7F77-088B-49FF-AF78-75A65A0912F9}"/>
              </a:ext>
            </a:extLst>
          </p:cNvPr>
          <p:cNvSpPr txBox="1"/>
          <p:nvPr/>
        </p:nvSpPr>
        <p:spPr>
          <a:xfrm>
            <a:off x="337625" y="604911"/>
            <a:ext cx="89024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Hazırlana web sitesinden tıklama bilgilerinin alınması için;</a:t>
            </a:r>
          </a:p>
          <a:p>
            <a:endParaRPr lang="tr-TR" dirty="0"/>
          </a:p>
          <a:p>
            <a:r>
              <a:rPr lang="tr-TR" dirty="0" err="1"/>
              <a:t>demoeticaret</a:t>
            </a:r>
            <a:r>
              <a:rPr lang="tr-TR" dirty="0"/>
              <a:t>/</a:t>
            </a:r>
            <a:r>
              <a:rPr lang="tr-TR" dirty="0" err="1"/>
              <a:t>src</a:t>
            </a:r>
            <a:r>
              <a:rPr lang="tr-TR" dirty="0"/>
              <a:t>/</a:t>
            </a:r>
            <a:r>
              <a:rPr lang="tr-TR" dirty="0" err="1"/>
              <a:t>action</a:t>
            </a:r>
            <a:r>
              <a:rPr lang="tr-TR" dirty="0"/>
              <a:t> </a:t>
            </a:r>
            <a:r>
              <a:rPr lang="tr-TR" dirty="0" err="1"/>
              <a:t>kalsöründe</a:t>
            </a:r>
            <a:r>
              <a:rPr lang="tr-TR" dirty="0"/>
              <a:t> </a:t>
            </a:r>
          </a:p>
          <a:p>
            <a:endParaRPr lang="tr-TR" dirty="0"/>
          </a:p>
          <a:p>
            <a:r>
              <a:rPr lang="tr-TR" dirty="0"/>
              <a:t>sendEndPoint.js adında bir </a:t>
            </a:r>
            <a:r>
              <a:rPr lang="tr-TR" dirty="0" err="1"/>
              <a:t>javascript</a:t>
            </a:r>
            <a:r>
              <a:rPr lang="tr-TR" dirty="0"/>
              <a:t> dosyası hazırlanmıştır. Veriler buradan gönderilmektedir.</a:t>
            </a:r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CF453A9B-2495-44F5-9328-FE61C18AE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585" y="2392343"/>
            <a:ext cx="7896829" cy="317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29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1168D220-CC11-4766-9152-4295BF675252}"/>
              </a:ext>
            </a:extLst>
          </p:cNvPr>
          <p:cNvSpPr txBox="1"/>
          <p:nvPr/>
        </p:nvSpPr>
        <p:spPr>
          <a:xfrm>
            <a:off x="534572" y="478302"/>
            <a:ext cx="1122910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Verileri göndermek için hazırlanan </a:t>
            </a:r>
            <a:r>
              <a:rPr lang="tr-TR" dirty="0" err="1"/>
              <a:t>javascript</a:t>
            </a:r>
            <a:r>
              <a:rPr lang="tr-TR" dirty="0"/>
              <a:t> dosyasındaki metot da </a:t>
            </a:r>
            <a:r>
              <a:rPr lang="tr-TR" dirty="0" err="1"/>
              <a:t>component</a:t>
            </a:r>
            <a:r>
              <a:rPr lang="tr-TR" dirty="0"/>
              <a:t> </a:t>
            </a:r>
            <a:r>
              <a:rPr lang="tr-TR" dirty="0" err="1"/>
              <a:t>kalsöründeki</a:t>
            </a:r>
            <a:r>
              <a:rPr lang="tr-TR" dirty="0"/>
              <a:t> </a:t>
            </a:r>
            <a:r>
              <a:rPr lang="tr-TR" dirty="0" err="1"/>
              <a:t>javasicript</a:t>
            </a:r>
            <a:r>
              <a:rPr lang="tr-TR" dirty="0"/>
              <a:t> dosyalarından</a:t>
            </a:r>
          </a:p>
          <a:p>
            <a:r>
              <a:rPr lang="tr-TR" dirty="0"/>
              <a:t>yani sayfalarda tıklama yapınca kullanılmaktadır.</a:t>
            </a:r>
          </a:p>
          <a:p>
            <a:endParaRPr lang="tr-TR" dirty="0"/>
          </a:p>
          <a:p>
            <a:r>
              <a:rPr lang="tr-TR" dirty="0"/>
              <a:t>Böylece tıklama bilgileri toplanıp </a:t>
            </a:r>
          </a:p>
          <a:p>
            <a:r>
              <a:rPr lang="tr-TR" dirty="0"/>
              <a:t>belirttiğimiz yere gönderilmektedir.</a:t>
            </a:r>
          </a:p>
          <a:p>
            <a:endParaRPr lang="tr-TR" dirty="0"/>
          </a:p>
          <a:p>
            <a:r>
              <a:rPr lang="tr-TR" dirty="0"/>
              <a:t>Yine sitede </a:t>
            </a:r>
            <a:r>
              <a:rPr lang="tr-TR" dirty="0" err="1"/>
              <a:t>pages</a:t>
            </a:r>
            <a:r>
              <a:rPr lang="tr-TR" dirty="0"/>
              <a:t> klasöründe deki</a:t>
            </a:r>
          </a:p>
          <a:p>
            <a:r>
              <a:rPr lang="tr-TR" dirty="0"/>
              <a:t>home.js dosyasına yani sayfasına</a:t>
            </a:r>
          </a:p>
          <a:p>
            <a:r>
              <a:rPr lang="tr-TR" dirty="0" err="1"/>
              <a:t>sendPost</a:t>
            </a:r>
            <a:r>
              <a:rPr lang="tr-TR" dirty="0"/>
              <a:t> metodu entegre edilmiştir.</a:t>
            </a: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2293E1BB-B09E-4728-B572-FAEE588FA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948" y="1491503"/>
            <a:ext cx="7300061" cy="5320778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2F8CCF3D-8CAD-40B3-8402-BE01EE190F1C}"/>
              </a:ext>
            </a:extLst>
          </p:cNvPr>
          <p:cNvSpPr/>
          <p:nvPr/>
        </p:nvSpPr>
        <p:spPr>
          <a:xfrm>
            <a:off x="5373858" y="3671668"/>
            <a:ext cx="4332850" cy="85812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7672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28D0130-1938-4B72-89C2-9ADB42EEC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B2870B20-3085-46A0-941B-E7BCE062F1EB}"/>
              </a:ext>
            </a:extLst>
          </p:cNvPr>
          <p:cNvSpPr txBox="1"/>
          <p:nvPr/>
        </p:nvSpPr>
        <p:spPr>
          <a:xfrm>
            <a:off x="4135902" y="1688123"/>
            <a:ext cx="6591548" cy="193899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tr-TR" sz="2400" dirty="0"/>
              <a:t>Kurulumlar başarılı olursa site bu şekilde açılacaktır.</a:t>
            </a:r>
          </a:p>
          <a:p>
            <a:r>
              <a:rPr lang="tr-TR" sz="2400" dirty="0" err="1"/>
              <a:t>Sonradında</a:t>
            </a:r>
            <a:r>
              <a:rPr lang="tr-TR" sz="2400" dirty="0"/>
              <a:t> API </a:t>
            </a:r>
            <a:r>
              <a:rPr lang="tr-TR" sz="2400" dirty="0" err="1"/>
              <a:t>uygulamsı</a:t>
            </a:r>
            <a:r>
              <a:rPr lang="tr-TR" sz="2400" dirty="0"/>
              <a:t> çalıştırılmalı</a:t>
            </a:r>
          </a:p>
          <a:p>
            <a:r>
              <a:rPr lang="tr-TR" sz="2400" dirty="0"/>
              <a:t>Ve sitede tıklama yapınca sonuçlar </a:t>
            </a:r>
            <a:r>
              <a:rPr lang="tr-TR" sz="2400" dirty="0" err="1"/>
              <a:t>gözükmeklidir</a:t>
            </a:r>
            <a:r>
              <a:rPr lang="tr-TR" sz="2400" dirty="0"/>
              <a:t>.</a:t>
            </a:r>
          </a:p>
          <a:p>
            <a:r>
              <a:rPr lang="tr-TR" sz="2400" dirty="0" err="1"/>
              <a:t>ClickController</a:t>
            </a:r>
            <a:r>
              <a:rPr lang="tr-TR" sz="2400" dirty="0"/>
              <a:t> kısmında </a:t>
            </a:r>
            <a:r>
              <a:rPr lang="tr-TR" sz="2400" dirty="0" err="1"/>
              <a:t>Qualifier</a:t>
            </a:r>
            <a:r>
              <a:rPr lang="tr-TR" sz="2400" dirty="0"/>
              <a:t> </a:t>
            </a:r>
            <a:r>
              <a:rPr lang="tr-TR" sz="2400" dirty="0" err="1"/>
              <a:t>anotation</a:t>
            </a:r>
            <a:r>
              <a:rPr lang="tr-TR" sz="2400" dirty="0"/>
              <a:t> un</a:t>
            </a:r>
          </a:p>
          <a:p>
            <a:r>
              <a:rPr lang="tr-TR" sz="2400" dirty="0"/>
              <a:t>"</a:t>
            </a:r>
            <a:r>
              <a:rPr lang="tr-TR" sz="2400" dirty="0" err="1"/>
              <a:t>click</a:t>
            </a:r>
            <a:r>
              <a:rPr lang="tr-TR" sz="2400" dirty="0"/>
              <a:t>" olmasına da dikkat etmeniz gerekir.</a:t>
            </a:r>
          </a:p>
        </p:txBody>
      </p:sp>
    </p:spTree>
    <p:extLst>
      <p:ext uri="{BB962C8B-B14F-4D97-AF65-F5344CB8AC3E}">
        <p14:creationId xmlns:p14="http://schemas.microsoft.com/office/powerpoint/2010/main" val="35388077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0767C71-D3AF-4E4F-9DC4-9CBE8066B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2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5350023-0439-4EA2-A3D2-7EFFE8C94071}"/>
              </a:ext>
            </a:extLst>
          </p:cNvPr>
          <p:cNvSpPr txBox="1"/>
          <p:nvPr/>
        </p:nvSpPr>
        <p:spPr>
          <a:xfrm>
            <a:off x="170532" y="295422"/>
            <a:ext cx="2713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Spring </a:t>
            </a:r>
            <a:r>
              <a:rPr lang="tr-TR" dirty="0" err="1"/>
              <a:t>Boot</a:t>
            </a:r>
            <a:r>
              <a:rPr lang="tr-TR" dirty="0"/>
              <a:t> Starter Web kullanarak yazacağız. 2.3.0 versiyonu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AD37098-446D-459F-80E2-2898DC5E2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247" y="295422"/>
            <a:ext cx="8256171" cy="477053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dependencies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&lt;!-- https://mvnrepository.com/artifact/org.springframework.boot/spring-boot-starter-web --&gt;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dependency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org.springframework.boot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spring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boot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starter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-web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version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2.3.0.RELEASE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version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dependency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&lt;!-- https://mvnrepository.com/artifact/com.googlecode.json-simple/json-simple --&gt;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dependency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com.googlecode.json-simple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json-simple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version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1.1.1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version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dependency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&lt;!-- https://mvnrepository.com/artifact/org.apache.kafka/kafka-clients --&gt;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dependency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org.apache.kafka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kafka-clients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version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2.2.0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version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dependency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76D0EFA-8319-4F59-AC7F-491A1DE3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247" y="5243763"/>
            <a:ext cx="5216300" cy="15696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&lt;properties&gt;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&lt;java.version&gt;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1.8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&lt;/java.version&gt;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&lt;maven.compiler.version&gt;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3.8.1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&lt;/maven.compiler.version&gt;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&lt;maven.compiler.source&gt;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1.8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&lt;/maven.compiler.source&gt;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&lt;maven.compiler.target&gt;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1.8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&lt;/maven.compiler.target&gt;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&lt;/properties&gt;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9BE60517-DDF4-4F76-B196-8E55084A2B54}"/>
              </a:ext>
            </a:extLst>
          </p:cNvPr>
          <p:cNvSpPr txBox="1"/>
          <p:nvPr/>
        </p:nvSpPr>
        <p:spPr>
          <a:xfrm>
            <a:off x="294797" y="5371514"/>
            <a:ext cx="2713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Sürüm hatası olmaması için eklenen özellikler</a:t>
            </a:r>
          </a:p>
        </p:txBody>
      </p:sp>
    </p:spTree>
    <p:extLst>
      <p:ext uri="{BB962C8B-B14F-4D97-AF65-F5344CB8AC3E}">
        <p14:creationId xmlns:p14="http://schemas.microsoft.com/office/powerpoint/2010/main" val="299992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3A3FB8-069B-438F-9718-8E1D6291B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575" y="1782505"/>
            <a:ext cx="7593425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@SpringBootApplication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Application 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static void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main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(String[] args) 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System.setProperty("hadoop.home.dir","C:\\hadoop-common-2.2.0-bin-master");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SpringApplication.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run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(Application.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args)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A9A52ABC-EC7A-4188-901F-563832BF4B2D}"/>
              </a:ext>
            </a:extLst>
          </p:cNvPr>
          <p:cNvSpPr txBox="1"/>
          <p:nvPr/>
        </p:nvSpPr>
        <p:spPr>
          <a:xfrm>
            <a:off x="323557" y="1782505"/>
            <a:ext cx="30907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Application.java</a:t>
            </a:r>
          </a:p>
          <a:p>
            <a:endParaRPr lang="tr-TR" dirty="0"/>
          </a:p>
          <a:p>
            <a:r>
              <a:rPr lang="tr-TR" dirty="0"/>
              <a:t>Spring uygulamasını başlatacak</a:t>
            </a:r>
          </a:p>
          <a:p>
            <a:r>
              <a:rPr lang="tr-TR" dirty="0"/>
              <a:t>olan sayfa</a:t>
            </a:r>
          </a:p>
        </p:txBody>
      </p:sp>
    </p:spTree>
    <p:extLst>
      <p:ext uri="{BB962C8B-B14F-4D97-AF65-F5344CB8AC3E}">
        <p14:creationId xmlns:p14="http://schemas.microsoft.com/office/powerpoint/2010/main" val="22063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69EF7798-B389-42B2-B3B4-480075CE0C5E}"/>
              </a:ext>
            </a:extLst>
          </p:cNvPr>
          <p:cNvSpPr txBox="1"/>
          <p:nvPr/>
        </p:nvSpPr>
        <p:spPr>
          <a:xfrm>
            <a:off x="0" y="1209821"/>
            <a:ext cx="15474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Gelen verileri</a:t>
            </a:r>
          </a:p>
          <a:p>
            <a:r>
              <a:rPr lang="tr-TR" dirty="0"/>
              <a:t>tutmak için</a:t>
            </a:r>
          </a:p>
          <a:p>
            <a:r>
              <a:rPr lang="tr-TR" dirty="0" err="1"/>
              <a:t>ClickRequest</a:t>
            </a:r>
            <a:r>
              <a:rPr lang="tr-TR" dirty="0"/>
              <a:t> modeli oluşturduk.</a:t>
            </a:r>
          </a:p>
          <a:p>
            <a:r>
              <a:rPr lang="tr-TR" dirty="0"/>
              <a:t>Model için model</a:t>
            </a:r>
          </a:p>
          <a:p>
            <a:r>
              <a:rPr lang="tr-TR" dirty="0"/>
              <a:t>adında bir </a:t>
            </a:r>
            <a:r>
              <a:rPr lang="tr-TR" dirty="0" err="1"/>
              <a:t>package</a:t>
            </a:r>
            <a:endParaRPr lang="tr-TR" dirty="0"/>
          </a:p>
          <a:p>
            <a:r>
              <a:rPr lang="tr-TR" dirty="0"/>
              <a:t>oluşturduk.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80C9734-8B63-4653-9019-721D2B162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4455" y="46166"/>
            <a:ext cx="6437211" cy="649408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class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ClickRequest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deviceId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clickedButton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session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ClickRequest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ClickRequest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deviceId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clickedButton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session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deviceId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deviceId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clickedButton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clickedButton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session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session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getDeviceId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deviceId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void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setDeviceId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deviceId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deviceId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deviceId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getClickedButton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clickedButton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3BA81F0-A835-45AB-BA57-215D8BF98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8940" y="3564791"/>
            <a:ext cx="4623060" cy="329320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void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setClickedButton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clickedButton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clickedButton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clickedButton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getSession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session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void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setSession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session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session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session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59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052A9759-1A3A-4C95-8E65-651F9D523D55}"/>
              </a:ext>
            </a:extLst>
          </p:cNvPr>
          <p:cNvSpPr txBox="1"/>
          <p:nvPr/>
        </p:nvSpPr>
        <p:spPr>
          <a:xfrm>
            <a:off x="225082" y="98475"/>
            <a:ext cx="44594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api</a:t>
            </a:r>
            <a:r>
              <a:rPr lang="tr-TR" dirty="0"/>
              <a:t> adında paket oluşturduk.</a:t>
            </a:r>
          </a:p>
          <a:p>
            <a:r>
              <a:rPr lang="tr-TR" dirty="0"/>
              <a:t>Bilgileri almak için </a:t>
            </a:r>
            <a:r>
              <a:rPr lang="tr-TR" dirty="0" err="1"/>
              <a:t>ClickController</a:t>
            </a:r>
            <a:r>
              <a:rPr lang="tr-TR" dirty="0"/>
              <a:t> adında </a:t>
            </a:r>
            <a:r>
              <a:rPr lang="tr-TR" dirty="0" err="1"/>
              <a:t>controller</a:t>
            </a:r>
            <a:r>
              <a:rPr lang="tr-TR" dirty="0"/>
              <a:t> oluşturduk.</a:t>
            </a:r>
          </a:p>
          <a:p>
            <a:endParaRPr lang="tr-TR" dirty="0"/>
          </a:p>
          <a:p>
            <a:r>
              <a:rPr lang="tr-TR" dirty="0"/>
              <a:t>@PostMapping("/click") </a:t>
            </a:r>
            <a:r>
              <a:rPr lang="tr-TR" dirty="0" err="1"/>
              <a:t>apinin</a:t>
            </a:r>
            <a:r>
              <a:rPr lang="tr-TR" dirty="0"/>
              <a:t> </a:t>
            </a:r>
            <a:r>
              <a:rPr lang="tr-TR" dirty="0" err="1"/>
              <a:t>end</a:t>
            </a:r>
            <a:r>
              <a:rPr lang="tr-TR" dirty="0"/>
              <a:t> </a:t>
            </a:r>
            <a:r>
              <a:rPr lang="tr-TR" dirty="0" err="1"/>
              <a:t>point</a:t>
            </a:r>
            <a:endParaRPr lang="tr-TR" dirty="0"/>
          </a:p>
          <a:p>
            <a:r>
              <a:rPr lang="tr-TR" dirty="0"/>
              <a:t>adresidir. Yani Post işlemi yapılacak ve </a:t>
            </a:r>
            <a:r>
              <a:rPr lang="tr-TR" dirty="0" err="1"/>
              <a:t>end</a:t>
            </a:r>
            <a:r>
              <a:rPr lang="tr-TR" dirty="0"/>
              <a:t> </a:t>
            </a:r>
            <a:r>
              <a:rPr lang="tr-TR" dirty="0" err="1"/>
              <a:t>point</a:t>
            </a:r>
            <a:r>
              <a:rPr lang="tr-TR" dirty="0"/>
              <a:t> site adresinden sonra /</a:t>
            </a:r>
            <a:r>
              <a:rPr lang="tr-TR" dirty="0" err="1"/>
              <a:t>click</a:t>
            </a:r>
            <a:r>
              <a:rPr lang="tr-TR" dirty="0"/>
              <a:t> eklenecek demektir. localhost:8080/</a:t>
            </a:r>
            <a:r>
              <a:rPr lang="tr-TR" dirty="0" err="1"/>
              <a:t>click</a:t>
            </a:r>
            <a:r>
              <a:rPr lang="tr-TR" dirty="0"/>
              <a:t> gibi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0D0D9EA-6054-405F-9C87-BF44199F7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5219" y="0"/>
            <a:ext cx="5397440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@RestController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ClickController 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@PostMapping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"/click"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clickEvent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@RequestBody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ClickRequest request){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String deviceId = request.getDeviceId()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clickedButton = request.getClickedButton()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session = request.getSession()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"-"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59FC8CE-89F9-471F-91BF-F203774A9933}"/>
              </a:ext>
            </a:extLst>
          </p:cNvPr>
          <p:cNvSpPr txBox="1"/>
          <p:nvPr/>
        </p:nvSpPr>
        <p:spPr>
          <a:xfrm>
            <a:off x="225082" y="3429000"/>
            <a:ext cx="24477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Application.java </a:t>
            </a:r>
            <a:r>
              <a:rPr lang="tr-TR" dirty="0" err="1"/>
              <a:t>yı</a:t>
            </a:r>
            <a:r>
              <a:rPr lang="tr-TR" dirty="0"/>
              <a:t> çalıştırdıktan sonra</a:t>
            </a:r>
          </a:p>
          <a:p>
            <a:r>
              <a:rPr lang="tr-TR" dirty="0" err="1"/>
              <a:t>postman</a:t>
            </a:r>
            <a:r>
              <a:rPr lang="tr-TR" dirty="0"/>
              <a:t> da 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localhost:8080/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click</a:t>
            </a:r>
            <a:r>
              <a:rPr lang="tr-TR" dirty="0"/>
              <a:t> adresinden post isteği gönderebiliriz.</a:t>
            </a:r>
          </a:p>
          <a:p>
            <a:r>
              <a:rPr lang="tr-TR" dirty="0"/>
              <a:t>Gönderilen veriler </a:t>
            </a:r>
            <a:r>
              <a:rPr lang="tr-TR" dirty="0" err="1"/>
              <a:t>java</a:t>
            </a:r>
            <a:r>
              <a:rPr lang="tr-TR" dirty="0"/>
              <a:t> kısmında </a:t>
            </a:r>
            <a:r>
              <a:rPr lang="tr-TR" dirty="0" err="1"/>
              <a:t>consola</a:t>
            </a:r>
            <a:r>
              <a:rPr lang="tr-TR" dirty="0"/>
              <a:t> yazılacaktır.</a:t>
            </a:r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3C50B2D0-32C8-4B49-89E6-3D938BDB0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66" y="3121494"/>
            <a:ext cx="6220693" cy="2657846"/>
          </a:xfrm>
          <a:prstGeom prst="rect">
            <a:avLst/>
          </a:prstGeom>
        </p:spPr>
      </p:pic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8ED99A93-E233-44FA-9137-57A7CE2C2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66" y="5853846"/>
            <a:ext cx="2943636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33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4396</Words>
  <Application>Microsoft Office PowerPoint</Application>
  <PresentationFormat>Geniş ekran</PresentationFormat>
  <Paragraphs>338</Paragraphs>
  <Slides>55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JetBrains Mono</vt:lpstr>
      <vt:lpstr>OpenSans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Celal Aksu</dc:creator>
  <cp:lastModifiedBy>Celal Aksu</cp:lastModifiedBy>
  <cp:revision>80</cp:revision>
  <dcterms:created xsi:type="dcterms:W3CDTF">2020-08-31T17:42:26Z</dcterms:created>
  <dcterms:modified xsi:type="dcterms:W3CDTF">2020-12-13T16:39:47Z</dcterms:modified>
</cp:coreProperties>
</file>